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63" r:id="rId2"/>
    <p:sldId id="396" r:id="rId3"/>
    <p:sldId id="317" r:id="rId4"/>
    <p:sldId id="375" r:id="rId5"/>
    <p:sldId id="318" r:id="rId6"/>
    <p:sldId id="322" r:id="rId7"/>
    <p:sldId id="378" r:id="rId8"/>
    <p:sldId id="326" r:id="rId9"/>
    <p:sldId id="324" r:id="rId10"/>
    <p:sldId id="323" r:id="rId11"/>
    <p:sldId id="371" r:id="rId12"/>
    <p:sldId id="379" r:id="rId13"/>
    <p:sldId id="325" r:id="rId14"/>
    <p:sldId id="367" r:id="rId15"/>
    <p:sldId id="385" r:id="rId16"/>
    <p:sldId id="386" r:id="rId17"/>
    <p:sldId id="387" r:id="rId18"/>
    <p:sldId id="390" r:id="rId19"/>
    <p:sldId id="388" r:id="rId20"/>
    <p:sldId id="389" r:id="rId21"/>
    <p:sldId id="369" r:id="rId22"/>
    <p:sldId id="352" r:id="rId23"/>
    <p:sldId id="336" r:id="rId24"/>
    <p:sldId id="332" r:id="rId25"/>
    <p:sldId id="339" r:id="rId26"/>
    <p:sldId id="370" r:id="rId27"/>
    <p:sldId id="358" r:id="rId28"/>
    <p:sldId id="395" r:id="rId29"/>
    <p:sldId id="394" r:id="rId30"/>
    <p:sldId id="391" r:id="rId31"/>
    <p:sldId id="393" r:id="rId32"/>
    <p:sldId id="362" r:id="rId33"/>
    <p:sldId id="294" r:id="rId34"/>
  </p:sldIdLst>
  <p:sldSz cx="9144000" cy="6858000" type="screen4x3"/>
  <p:notesSz cx="6858000" cy="9144000"/>
  <p:embeddedFontLst>
    <p:embeddedFont>
      <p:font typeface="Segoe UI Symbol" panose="020B0502040204020203" pitchFamily="34" charset="0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타이포_팩토리 B" panose="02020503020101020101" pitchFamily="18" charset="-127"/>
      <p:regular r:id="rId39"/>
    </p:embeddedFont>
    <p:embeddedFont>
      <p:font typeface="타이포_팩토리 EB" panose="02020503020101020101" pitchFamily="18" charset="-127"/>
      <p:regular r:id="rId40"/>
    </p:embeddedFont>
    <p:embeddedFont>
      <p:font typeface="타이포_팩토리 L" panose="020205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96"/>
            <p14:sldId id="317"/>
            <p14:sldId id="375"/>
            <p14:sldId id="318"/>
            <p14:sldId id="322"/>
            <p14:sldId id="378"/>
            <p14:sldId id="326"/>
            <p14:sldId id="324"/>
            <p14:sldId id="323"/>
            <p14:sldId id="371"/>
            <p14:sldId id="379"/>
            <p14:sldId id="325"/>
            <p14:sldId id="367"/>
            <p14:sldId id="385"/>
            <p14:sldId id="386"/>
            <p14:sldId id="387"/>
            <p14:sldId id="390"/>
            <p14:sldId id="388"/>
            <p14:sldId id="389"/>
            <p14:sldId id="369"/>
          </p14:sldIdLst>
        </p14:section>
        <p14:section name="설계단계" id="{079FB007-4044-4E60-AD09-4E9512A5438F}">
          <p14:sldIdLst>
            <p14:sldId id="352"/>
            <p14:sldId id="336"/>
            <p14:sldId id="332"/>
            <p14:sldId id="339"/>
            <p14:sldId id="370"/>
            <p14:sldId id="358"/>
            <p14:sldId id="395"/>
            <p14:sldId id="394"/>
            <p14:sldId id="391"/>
            <p14:sldId id="393"/>
            <p14:sldId id="362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912D2-01A0-4FE5-871F-F07D356B78AA}" v="159" dt="2020-07-27T08:45:44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1413" autoAdjust="0"/>
  </p:normalViewPr>
  <p:slideViewPr>
    <p:cSldViewPr>
      <p:cViewPr varScale="1">
        <p:scale>
          <a:sx n="63" d="100"/>
          <a:sy n="63" d="100"/>
        </p:scale>
        <p:origin x="58" y="2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12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합의 내용보다는 </a:t>
            </a:r>
            <a:r>
              <a:rPr lang="ko-KR" altLang="en-US" dirty="0" err="1"/>
              <a:t>이더리움</a:t>
            </a:r>
            <a:r>
              <a:rPr lang="ko-KR" altLang="en-US" dirty="0"/>
              <a:t> 쓰고 </a:t>
            </a:r>
            <a:r>
              <a:rPr lang="en-US" altLang="ko-KR" dirty="0"/>
              <a:t>web3.js</a:t>
            </a:r>
            <a:r>
              <a:rPr lang="ko-KR" altLang="en-US" dirty="0"/>
              <a:t>쓰는 </a:t>
            </a:r>
            <a:r>
              <a:rPr lang="ko-KR" altLang="en-US" dirty="0" err="1"/>
              <a:t>거알려주고</a:t>
            </a:r>
            <a:r>
              <a:rPr lang="ko-KR" altLang="en-US" dirty="0"/>
              <a:t> 자원의 제약으로 못한다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84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IOT,</a:t>
            </a:r>
            <a:r>
              <a:rPr lang="ko-KR" altLang="en-US"/>
              <a:t> 블록체인 웹앱 넣기 </a:t>
            </a:r>
            <a:endParaRPr lang="en-US" altLang="ko-KR"/>
          </a:p>
          <a:p>
            <a:r>
              <a:rPr lang="ko-KR" altLang="en-US"/>
              <a:t>담당 </a:t>
            </a:r>
            <a:r>
              <a:rPr lang="en-US" altLang="ko-KR"/>
              <a:t>: </a:t>
            </a:r>
            <a:r>
              <a:rPr lang="ko-KR" altLang="en-US"/>
              <a:t>현아킴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49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554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25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817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73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772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16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97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304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98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8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맞춰</a:t>
            </a:r>
            <a:r>
              <a:rPr lang="en-US" altLang="ko-KR" dirty="0"/>
              <a:t>! </a:t>
            </a:r>
            <a:r>
              <a:rPr lang="ko-KR" altLang="en-US" dirty="0"/>
              <a:t>요약해 각 큰 박스안에 </a:t>
            </a:r>
            <a:r>
              <a:rPr lang="ko-KR" altLang="en-US" dirty="0" err="1"/>
              <a:t>뭐뭐</a:t>
            </a:r>
            <a:r>
              <a:rPr lang="ko-KR" altLang="en-US" dirty="0"/>
              <a:t> </a:t>
            </a:r>
            <a:r>
              <a:rPr lang="ko-KR" altLang="en-US" dirty="0" err="1"/>
              <a:t>들어갔는지로</a:t>
            </a:r>
            <a:r>
              <a:rPr lang="ko-KR" altLang="en-US" dirty="0"/>
              <a:t> </a:t>
            </a:r>
            <a:r>
              <a:rPr lang="ko-KR" altLang="en-US" dirty="0" err="1"/>
              <a:t>보여주ㅓ야댐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56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93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관계표현해주기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2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 분야 다 작성</a:t>
            </a:r>
            <a:endParaRPr lang="en-US" altLang="ko-KR" dirty="0"/>
          </a:p>
          <a:p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 err="1"/>
              <a:t>지은문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00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어느 부분 알고리즘인지 명세</a:t>
            </a:r>
            <a:endParaRPr lang="en-US" altLang="ko-KR" dirty="0"/>
          </a:p>
          <a:p>
            <a:r>
              <a:rPr lang="ko-KR" altLang="en-US" dirty="0"/>
              <a:t>담당</a:t>
            </a:r>
            <a:r>
              <a:rPr lang="en-US" altLang="ko-KR" dirty="0"/>
              <a:t>: </a:t>
            </a:r>
            <a:r>
              <a:rPr lang="ko-KR" altLang="en-US" dirty="0"/>
              <a:t>지은언니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5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pixabay.com/de/container-hafen-verladen-gestapelt-292188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516" y="3909661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>
                <a:solidFill>
                  <a:srgbClr val="77787B"/>
                </a:solidFill>
              </a:rPr>
              <a:t>:  IoT</a:t>
            </a:r>
            <a:r>
              <a:rPr lang="ko-KR" altLang="en-US" sz="2400" b="1" spc="-150">
                <a:solidFill>
                  <a:srgbClr val="77787B"/>
                </a:solidFill>
              </a:rPr>
              <a:t>와 블록체인을 활용한 컨테이너의 지능화 구현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ko-KR" altLang="en-US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서비스 흐름도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0"/>
            <a:ext cx="4291660" cy="48354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0"/>
            <a:ext cx="4291660" cy="48354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55E45C-7538-41F6-856C-13B7E644F4D7}"/>
              </a:ext>
            </a:extLst>
          </p:cNvPr>
          <p:cNvSpPr/>
          <p:nvPr/>
        </p:nvSpPr>
        <p:spPr>
          <a:xfrm>
            <a:off x="4599493" y="1883362"/>
            <a:ext cx="429166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컨테이너 내부를 </a:t>
            </a:r>
            <a:r>
              <a:rPr lang="ko-KR" altLang="en-US" sz="1700" dirty="0" err="1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아두이노</a:t>
            </a:r>
            <a:r>
              <a:rPr lang="ko-KR" altLang="en-US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 센서를 통해 </a:t>
            </a:r>
            <a:endParaRPr lang="en-US" altLang="ko-KR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ko-KR" altLang="en-US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측정 및 정보 수집</a:t>
            </a:r>
            <a:endParaRPr lang="en-US" altLang="ko-KR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pPr marL="342900" indent="-342900">
              <a:buAutoNum type="arabicParenR"/>
            </a:pPr>
            <a:endParaRPr lang="ko-KR" altLang="en-US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2) </a:t>
            </a:r>
            <a:r>
              <a:rPr lang="ko-KR" altLang="en-US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수집한 정보를</a:t>
            </a:r>
            <a:r>
              <a:rPr lang="en-US" altLang="ko-KR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 apache2 server</a:t>
            </a:r>
            <a:r>
              <a:rPr lang="ko-KR" altLang="en-US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를 통해서 </a:t>
            </a:r>
            <a:r>
              <a:rPr lang="en-US" altLang="ko-KR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block chain</a:t>
            </a:r>
            <a:r>
              <a:rPr lang="ko-KR" altLang="en-US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서버에 전달 </a:t>
            </a:r>
            <a:endParaRPr lang="en-US" altLang="ko-KR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endParaRPr lang="ko-KR" altLang="en-US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3) </a:t>
            </a:r>
            <a:r>
              <a:rPr lang="ko-KR" altLang="en-US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블록체인 기술을 통해 보안성을 높여 관리</a:t>
            </a:r>
            <a:endParaRPr lang="en-US" altLang="ko-KR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endParaRPr lang="en-US" altLang="ko-KR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4) </a:t>
            </a:r>
            <a:r>
              <a:rPr lang="ko-KR" altLang="en-US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사용자가 웹으로 컨테이너 정보요청</a:t>
            </a:r>
            <a:endParaRPr lang="en-US" altLang="ko-KR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endParaRPr lang="en-US" altLang="ko-KR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5) </a:t>
            </a:r>
            <a:r>
              <a:rPr lang="ko-KR" altLang="en-US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웹에서 블록체인에 정보 요청</a:t>
            </a:r>
            <a:endParaRPr lang="en-US" altLang="ko-KR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endParaRPr lang="en-US" altLang="ko-KR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6) Web</a:t>
            </a:r>
            <a:r>
              <a:rPr lang="ko-KR" altLang="en-US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으로 요청한 정보전달</a:t>
            </a:r>
            <a:endParaRPr lang="en-US" altLang="ko-KR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endParaRPr lang="en-US" altLang="ko-KR" sz="17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7) </a:t>
            </a:r>
            <a:r>
              <a:rPr lang="ko-KR" altLang="en-US" sz="17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사용자에게 컨테이너 정보 제공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ACC47C-4F27-4BA7-984C-6E48DF78E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41" y="2333938"/>
            <a:ext cx="4185368" cy="31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en-US" altLang="ko-KR" sz="1700" noProof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UI/UX </a:t>
            </a:r>
            <a:r>
              <a:rPr lang="ko-KR" altLang="en-US" sz="1700" noProof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정의서 </a:t>
            </a:r>
            <a:r>
              <a:rPr lang="en-US" altLang="ko-KR" sz="1400" noProof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- </a:t>
            </a:r>
            <a:r>
              <a:rPr kumimoji="0" lang="ko-KR" altLang="en-US" sz="14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화면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설계서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87B94-13C2-467B-8E81-92988F53E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499" y="654175"/>
            <a:ext cx="2716981" cy="25777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BB798C-0AB1-4ACA-9205-AE8EF4DF5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" y="2038416"/>
            <a:ext cx="3600400" cy="26651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715F68-A0D6-4F1D-95C4-F473186E4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379" y="3639166"/>
            <a:ext cx="3018580" cy="23737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1D4B15-76FF-4A88-82C7-DA7DB1D4272E}"/>
              </a:ext>
            </a:extLst>
          </p:cNvPr>
          <p:cNvSpPr txBox="1"/>
          <p:nvPr/>
        </p:nvSpPr>
        <p:spPr>
          <a:xfrm>
            <a:off x="1848420" y="4836714"/>
            <a:ext cx="135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홈 화면</a:t>
            </a:r>
            <a:endParaRPr lang="en-US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ADFD-4B43-4414-A177-0E513AACA62E}"/>
              </a:ext>
            </a:extLst>
          </p:cNvPr>
          <p:cNvSpPr txBox="1"/>
          <p:nvPr/>
        </p:nvSpPr>
        <p:spPr>
          <a:xfrm>
            <a:off x="6207601" y="3244334"/>
            <a:ext cx="185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회원 가입</a:t>
            </a:r>
            <a:endParaRPr lang="en-US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8570A8-CEF8-4861-9573-6CE221CF8647}"/>
              </a:ext>
            </a:extLst>
          </p:cNvPr>
          <p:cNvSpPr txBox="1"/>
          <p:nvPr/>
        </p:nvSpPr>
        <p:spPr>
          <a:xfrm>
            <a:off x="6371740" y="6054871"/>
            <a:ext cx="185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로그인</a:t>
            </a:r>
            <a:endParaRPr lang="en-US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08F4D49-5A47-4D31-84C2-630AE6BBEF08}"/>
              </a:ext>
            </a:extLst>
          </p:cNvPr>
          <p:cNvCxnSpPr>
            <a:cxnSpLocks/>
          </p:cNvCxnSpPr>
          <p:nvPr/>
        </p:nvCxnSpPr>
        <p:spPr>
          <a:xfrm flipV="1">
            <a:off x="2627784" y="2276872"/>
            <a:ext cx="2841225" cy="1512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32447A2-37F1-4276-8B81-D2E3E6B0F797}"/>
              </a:ext>
            </a:extLst>
          </p:cNvPr>
          <p:cNvCxnSpPr>
            <a:cxnSpLocks/>
          </p:cNvCxnSpPr>
          <p:nvPr/>
        </p:nvCxnSpPr>
        <p:spPr>
          <a:xfrm>
            <a:off x="2627784" y="4117696"/>
            <a:ext cx="2925904" cy="849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Rect 0">
            <a:extLst>
              <a:ext uri="{FF2B5EF4-FFF2-40B4-BE49-F238E27FC236}">
                <a16:creationId xmlns:a16="http://schemas.microsoft.com/office/drawing/2014/main" id="{FF31186C-4148-432D-9665-E88A94944C35}"/>
              </a:ext>
            </a:extLst>
          </p:cNvPr>
          <p:cNvSpPr txBox="1">
            <a:spLocks/>
          </p:cNvSpPr>
          <p:nvPr/>
        </p:nvSpPr>
        <p:spPr>
          <a:xfrm>
            <a:off x="107504" y="1372706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관리 화면설계</a:t>
            </a: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en-US" altLang="ko-KR" sz="1700" noProof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UI/UX </a:t>
            </a:r>
            <a:r>
              <a:rPr lang="ko-KR" altLang="en-US" sz="1700" noProof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정의서 </a:t>
            </a:r>
            <a:r>
              <a:rPr lang="en-US" altLang="ko-KR" sz="1400" noProof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- </a:t>
            </a:r>
            <a:r>
              <a:rPr kumimoji="0" lang="ko-KR" altLang="en-US" sz="14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화면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설계서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FF31186C-4148-432D-9665-E88A94944C35}"/>
              </a:ext>
            </a:extLst>
          </p:cNvPr>
          <p:cNvSpPr txBox="1">
            <a:spLocks/>
          </p:cNvSpPr>
          <p:nvPr/>
        </p:nvSpPr>
        <p:spPr>
          <a:xfrm>
            <a:off x="107504" y="1372706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관리 화면설계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0A3D38-72F9-4767-A2AC-5D4BC5128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564904"/>
            <a:ext cx="3109689" cy="165850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8E6FD1C-3A91-4F17-B360-71D3D9FF6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585" y="2289882"/>
            <a:ext cx="2140829" cy="263337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25496A8-537D-4346-B07E-C1193243F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829" y="963384"/>
            <a:ext cx="3040756" cy="172042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504C272-C3E8-418F-9854-7A94C229A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152" y="4293096"/>
            <a:ext cx="2828371" cy="18912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9C0FDDA-D953-4BD4-A922-BE63A942A642}"/>
              </a:ext>
            </a:extLst>
          </p:cNvPr>
          <p:cNvSpPr txBox="1"/>
          <p:nvPr/>
        </p:nvSpPr>
        <p:spPr>
          <a:xfrm>
            <a:off x="241490" y="4404818"/>
            <a:ext cx="28283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관리 기본 화면</a:t>
            </a:r>
            <a:endParaRPr lang="en-US" altLang="ko-KR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r>
              <a:rPr lang="en-US" sz="12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(</a:t>
            </a:r>
            <a:r>
              <a:rPr lang="ko-KR" altLang="en-US" sz="12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목록과 컨테이너 코드</a:t>
            </a:r>
            <a:r>
              <a:rPr lang="en-US" altLang="ko-KR" sz="12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, </a:t>
            </a:r>
            <a:r>
              <a:rPr lang="ko-KR" altLang="en-US" sz="12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물품</a:t>
            </a:r>
            <a:r>
              <a:rPr lang="en-US" altLang="ko-KR" sz="12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, </a:t>
            </a:r>
            <a:r>
              <a:rPr lang="ko-KR" altLang="en-US" sz="12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소유자</a:t>
            </a:r>
            <a:r>
              <a:rPr lang="en-US" altLang="ko-KR" sz="12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, </a:t>
            </a:r>
            <a:r>
              <a:rPr lang="ko-KR" altLang="en-US" sz="12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하역 알림의 간단한 정보 출력</a:t>
            </a:r>
            <a:r>
              <a:rPr lang="en-US" sz="12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)</a:t>
            </a:r>
          </a:p>
          <a:p>
            <a:endParaRPr lang="en-US" altLang="ko-KR" sz="1200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r>
              <a:rPr lang="ko-KR" altLang="en-US" sz="12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로그인 후에 출력</a:t>
            </a:r>
            <a:endParaRPr lang="en-US" sz="1200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A8352D-67F6-49C1-BCAF-DA8E1A0F0504}"/>
              </a:ext>
            </a:extLst>
          </p:cNvPr>
          <p:cNvSpPr txBox="1"/>
          <p:nvPr/>
        </p:nvSpPr>
        <p:spPr>
          <a:xfrm>
            <a:off x="3488175" y="5163063"/>
            <a:ext cx="240565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정보 출력</a:t>
            </a:r>
            <a:endParaRPr lang="en-US" altLang="ko-KR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r>
              <a:rPr 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(</a:t>
            </a:r>
            <a:r>
              <a:rPr lang="ko-KR" alt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온도</a:t>
            </a:r>
            <a:r>
              <a:rPr lang="en-US" altLang="ko-KR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, </a:t>
            </a:r>
            <a:r>
              <a:rPr lang="ko-KR" alt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습도</a:t>
            </a:r>
            <a:r>
              <a:rPr lang="en-US" altLang="ko-KR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, </a:t>
            </a:r>
            <a:r>
              <a:rPr lang="ko-KR" alt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위치</a:t>
            </a:r>
            <a:r>
              <a:rPr lang="en-US" altLang="ko-KR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, </a:t>
            </a:r>
            <a:r>
              <a:rPr lang="ko-KR" alt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물품</a:t>
            </a:r>
            <a:r>
              <a:rPr 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)</a:t>
            </a:r>
          </a:p>
          <a:p>
            <a:endParaRPr lang="en-US" sz="1100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r>
              <a:rPr lang="ko-KR" alt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코드 클릭 시 나오는 화면</a:t>
            </a:r>
            <a:endParaRPr lang="en-US" sz="1100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6559ACF-8BD7-482C-B7B7-18E5F2B0C838}"/>
              </a:ext>
            </a:extLst>
          </p:cNvPr>
          <p:cNvCxnSpPr/>
          <p:nvPr/>
        </p:nvCxnSpPr>
        <p:spPr>
          <a:xfrm>
            <a:off x="827584" y="3356992"/>
            <a:ext cx="2808312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E1F54EA-1CBF-41B1-8CE0-37CD6C6068D8}"/>
              </a:ext>
            </a:extLst>
          </p:cNvPr>
          <p:cNvCxnSpPr/>
          <p:nvPr/>
        </p:nvCxnSpPr>
        <p:spPr>
          <a:xfrm flipV="1">
            <a:off x="4860032" y="1988840"/>
            <a:ext cx="1224136" cy="2160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7E7A370-8875-4315-A9A3-F82C0D82B6C2}"/>
              </a:ext>
            </a:extLst>
          </p:cNvPr>
          <p:cNvSpPr txBox="1"/>
          <p:nvPr/>
        </p:nvSpPr>
        <p:spPr>
          <a:xfrm>
            <a:off x="6211380" y="2780708"/>
            <a:ext cx="240565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이력 출력</a:t>
            </a:r>
            <a:endParaRPr lang="en-US" altLang="ko-KR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r>
              <a:rPr 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(</a:t>
            </a:r>
            <a:r>
              <a:rPr lang="ko-KR" alt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실었던 물품</a:t>
            </a:r>
            <a:r>
              <a:rPr lang="en-US" altLang="ko-KR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, </a:t>
            </a:r>
            <a:r>
              <a:rPr lang="ko-KR" alt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시간</a:t>
            </a:r>
            <a:r>
              <a:rPr 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2DFCD6-EEA4-4DF6-9D1E-B2B692225BAA}"/>
              </a:ext>
            </a:extLst>
          </p:cNvPr>
          <p:cNvSpPr txBox="1"/>
          <p:nvPr/>
        </p:nvSpPr>
        <p:spPr>
          <a:xfrm>
            <a:off x="6238037" y="6241350"/>
            <a:ext cx="286061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정보 수정</a:t>
            </a:r>
            <a:endParaRPr lang="en-US" altLang="ko-KR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r>
              <a:rPr 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(</a:t>
            </a:r>
            <a:r>
              <a:rPr lang="ko-KR" alt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물품을 하역 또는 실었을 때 정보 수정</a:t>
            </a:r>
            <a:r>
              <a:rPr lang="en-US" sz="1100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54E4532-03A8-49F9-9911-0B8A7766F0B6}"/>
              </a:ext>
            </a:extLst>
          </p:cNvPr>
          <p:cNvCxnSpPr/>
          <p:nvPr/>
        </p:nvCxnSpPr>
        <p:spPr>
          <a:xfrm>
            <a:off x="4716016" y="4553155"/>
            <a:ext cx="1495364" cy="820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232E4E0-1728-4B7F-9E4A-0BC3A6A72432}"/>
              </a:ext>
            </a:extLst>
          </p:cNvPr>
          <p:cNvCxnSpPr/>
          <p:nvPr/>
        </p:nvCxnSpPr>
        <p:spPr>
          <a:xfrm flipV="1">
            <a:off x="4788024" y="3861048"/>
            <a:ext cx="1656184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0FD173E-B0AB-433B-9252-BF7D06237386}"/>
              </a:ext>
            </a:extLst>
          </p:cNvPr>
          <p:cNvSpPr txBox="1"/>
          <p:nvPr/>
        </p:nvSpPr>
        <p:spPr>
          <a:xfrm>
            <a:off x="6465517" y="3686391"/>
            <a:ext cx="240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3399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삭제</a:t>
            </a:r>
            <a:endParaRPr lang="en-US" altLang="ko-KR" dirty="0">
              <a:solidFill>
                <a:srgbClr val="003399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25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ko-KR" altLang="en-US" sz="1700" noProof="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메뉴 구성도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바닥글 개체 틀 11">
            <a:extLst>
              <a:ext uri="{FF2B5EF4-FFF2-40B4-BE49-F238E27FC236}">
                <a16:creationId xmlns:a16="http://schemas.microsoft.com/office/drawing/2014/main" id="{3E78B130-E39F-4276-9B1B-F013F0C33C88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739D65-A3DC-4D2E-A915-451CB5545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1" y="2046227"/>
            <a:ext cx="8064127" cy="2462893"/>
          </a:xfrm>
          <a:prstGeom prst="rect">
            <a:avLst/>
          </a:prstGeom>
        </p:spPr>
      </p:pic>
      <p:sp>
        <p:nvSpPr>
          <p:cNvPr id="15" name="Rect 0">
            <a:extLst>
              <a:ext uri="{FF2B5EF4-FFF2-40B4-BE49-F238E27FC236}">
                <a16:creationId xmlns:a16="http://schemas.microsoft.com/office/drawing/2014/main" id="{B731A79A-F8A7-4A35-A431-39AFAD8F3DE1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Web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메뉴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D8550B-9142-4FAF-A3B8-66BF00018ACB}"/>
              </a:ext>
            </a:extLst>
          </p:cNvPr>
          <p:cNvSpPr txBox="1"/>
          <p:nvPr/>
        </p:nvSpPr>
        <p:spPr>
          <a:xfrm>
            <a:off x="4067944" y="3068960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사용자의 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목록 출력</a:t>
            </a:r>
            <a:endParaRPr lang="en-US" sz="1200" dirty="0">
              <a:latin typeface="타이포_팩토리 B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6BECBD-19F8-45D3-BB7B-2B49A527E273}"/>
              </a:ext>
            </a:extLst>
          </p:cNvPr>
          <p:cNvSpPr/>
          <p:nvPr/>
        </p:nvSpPr>
        <p:spPr>
          <a:xfrm>
            <a:off x="4067944" y="3819959"/>
            <a:ext cx="1224136" cy="365125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추가</a:t>
            </a:r>
            <a:endParaRPr lang="en-US" sz="1200" dirty="0">
              <a:latin typeface="타이포_팩토리 B" panose="020205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2CE4FB-082F-4435-97CA-2F2AADA3F089}"/>
              </a:ext>
            </a:extLst>
          </p:cNvPr>
          <p:cNvSpPr/>
          <p:nvPr/>
        </p:nvSpPr>
        <p:spPr>
          <a:xfrm>
            <a:off x="4067944" y="4372899"/>
            <a:ext cx="1224136" cy="365125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로그아웃</a:t>
            </a:r>
            <a:endParaRPr lang="en-US" sz="1200" dirty="0">
              <a:latin typeface="타이포_팩토리 B" panose="020205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65B7DC-4721-4247-AD69-839659A765CD}"/>
              </a:ext>
            </a:extLst>
          </p:cNvPr>
          <p:cNvCxnSpPr/>
          <p:nvPr/>
        </p:nvCxnSpPr>
        <p:spPr>
          <a:xfrm>
            <a:off x="3851920" y="2828024"/>
            <a:ext cx="0" cy="1774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C702A9-B29F-4FCD-AD61-E85BE1B2E9E6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851920" y="4002521"/>
            <a:ext cx="21602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B171E2-710C-44E2-B903-1EB14F8676FB}"/>
              </a:ext>
            </a:extLst>
          </p:cNvPr>
          <p:cNvCxnSpPr/>
          <p:nvPr/>
        </p:nvCxnSpPr>
        <p:spPr>
          <a:xfrm flipH="1" flipV="1">
            <a:off x="3851920" y="4581127"/>
            <a:ext cx="21602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8144C3-D760-4DA8-B312-4B2E9D4FEFB2}"/>
              </a:ext>
            </a:extLst>
          </p:cNvPr>
          <p:cNvSpPr/>
          <p:nvPr/>
        </p:nvSpPr>
        <p:spPr>
          <a:xfrm>
            <a:off x="5724128" y="2708920"/>
            <a:ext cx="1152111" cy="2160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정보 </a:t>
            </a:r>
            <a:endParaRPr lang="en-US" sz="1200" dirty="0">
              <a:latin typeface="타이포_팩토리 B" panose="020205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BF47BF-4437-49B2-ACB4-E826F16B2869}"/>
              </a:ext>
            </a:extLst>
          </p:cNvPr>
          <p:cNvSpPr/>
          <p:nvPr/>
        </p:nvSpPr>
        <p:spPr>
          <a:xfrm>
            <a:off x="5724145" y="3356992"/>
            <a:ext cx="1152111" cy="2160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홈</a:t>
            </a:r>
            <a:endParaRPr lang="en-US" sz="1200" dirty="0">
              <a:latin typeface="타이포_팩토리 B" panose="020205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598DD8-3EB0-4893-9084-537ACB88C3DA}"/>
              </a:ext>
            </a:extLst>
          </p:cNvPr>
          <p:cNvSpPr/>
          <p:nvPr/>
        </p:nvSpPr>
        <p:spPr>
          <a:xfrm>
            <a:off x="5724128" y="4005064"/>
            <a:ext cx="1152111" cy="2160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이전 목록 조회</a:t>
            </a:r>
            <a:endParaRPr lang="en-US" sz="1100" dirty="0">
              <a:latin typeface="타이포_팩토리 B" panose="020205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5D4CF-E39B-493E-ABC6-2DB41A5B7F87}"/>
              </a:ext>
            </a:extLst>
          </p:cNvPr>
          <p:cNvSpPr/>
          <p:nvPr/>
        </p:nvSpPr>
        <p:spPr>
          <a:xfrm>
            <a:off x="7365986" y="2708920"/>
            <a:ext cx="1166454" cy="2446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수정</a:t>
            </a:r>
            <a:endParaRPr lang="en-US" sz="1200" dirty="0">
              <a:latin typeface="타이포_팩토리 B" panose="020205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7750FF-2D1F-4479-964D-0A7413A91335}"/>
              </a:ext>
            </a:extLst>
          </p:cNvPr>
          <p:cNvSpPr/>
          <p:nvPr/>
        </p:nvSpPr>
        <p:spPr>
          <a:xfrm>
            <a:off x="5652103" y="4455839"/>
            <a:ext cx="1224136" cy="365125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삭제하기</a:t>
            </a:r>
            <a:endParaRPr lang="en-US" sz="1200" dirty="0">
              <a:latin typeface="타이포_팩토리 B" panose="020205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414464-8925-4E30-A02D-BBBA3800AF6D}"/>
              </a:ext>
            </a:extLst>
          </p:cNvPr>
          <p:cNvSpPr/>
          <p:nvPr/>
        </p:nvSpPr>
        <p:spPr>
          <a:xfrm>
            <a:off x="5652103" y="5008779"/>
            <a:ext cx="1224136" cy="365125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수정하기</a:t>
            </a:r>
            <a:endParaRPr lang="en-US" sz="1200" dirty="0">
              <a:latin typeface="타이포_팩토리 B" panose="0202050302010102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15D6652-D249-45DC-A816-AECCA16CF0CD}"/>
              </a:ext>
            </a:extLst>
          </p:cNvPr>
          <p:cNvCxnSpPr/>
          <p:nvPr/>
        </p:nvCxnSpPr>
        <p:spPr>
          <a:xfrm>
            <a:off x="5436079" y="3463904"/>
            <a:ext cx="0" cy="1774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4C48092-5486-4937-9820-83D2F03E18DB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436079" y="4638401"/>
            <a:ext cx="21602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D3DBE06-8171-4519-BECD-82968A3B2E46}"/>
              </a:ext>
            </a:extLst>
          </p:cNvPr>
          <p:cNvCxnSpPr/>
          <p:nvPr/>
        </p:nvCxnSpPr>
        <p:spPr>
          <a:xfrm flipH="1" flipV="1">
            <a:off x="5436079" y="5217007"/>
            <a:ext cx="21602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4107DFB-CBD2-4A65-BB9B-63F390953FA5}"/>
              </a:ext>
            </a:extLst>
          </p:cNvPr>
          <p:cNvSpPr txBox="1"/>
          <p:nvPr/>
        </p:nvSpPr>
        <p:spPr>
          <a:xfrm>
            <a:off x="7301140" y="3168830"/>
            <a:ext cx="159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컨테이너에서 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물품을 </a:t>
            </a:r>
            <a:r>
              <a:rPr lang="ko-KR" altLang="en-US" sz="1200" dirty="0" err="1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하역하거나</a:t>
            </a: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실을 때 정보 수정</a:t>
            </a:r>
            <a:endParaRPr lang="en-US" sz="1200" dirty="0">
              <a:latin typeface="타이포_팩토리 B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049F52-C934-414B-948B-8B864EBDBA24}"/>
              </a:ext>
            </a:extLst>
          </p:cNvPr>
          <p:cNvSpPr txBox="1"/>
          <p:nvPr/>
        </p:nvSpPr>
        <p:spPr>
          <a:xfrm>
            <a:off x="5527696" y="1950875"/>
            <a:ext cx="159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타이포_팩토리 B" panose="02020503020101020101" pitchFamily="18" charset="-127"/>
              </a:rPr>
              <a:t>컨테이너의 온도</a:t>
            </a:r>
            <a:r>
              <a:rPr lang="en-US" altLang="ko-KR" sz="1200" dirty="0">
                <a:latin typeface="타이포_팩토리 B" panose="02020503020101020101" pitchFamily="18" charset="-127"/>
              </a:rPr>
              <a:t>, </a:t>
            </a:r>
            <a:r>
              <a:rPr lang="ko-KR" altLang="en-US" sz="1200" dirty="0">
                <a:latin typeface="타이포_팩토리 B" panose="02020503020101020101" pitchFamily="18" charset="-127"/>
              </a:rPr>
              <a:t>습도</a:t>
            </a:r>
            <a:r>
              <a:rPr lang="en-US" altLang="ko-KR" sz="1200" dirty="0">
                <a:latin typeface="타이포_팩토리 B" panose="02020503020101020101" pitchFamily="18" charset="-127"/>
              </a:rPr>
              <a:t>, GPS </a:t>
            </a:r>
            <a:r>
              <a:rPr lang="ko-KR" altLang="en-US" sz="1200" dirty="0">
                <a:latin typeface="타이포_팩토리 B" panose="02020503020101020101" pitchFamily="18" charset="-127"/>
              </a:rPr>
              <a:t>등의 정보 출력</a:t>
            </a:r>
            <a:endParaRPr lang="en-US" sz="1200" dirty="0">
              <a:latin typeface="타이포_팩토리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화면 설계서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68312" y="1981416"/>
          <a:ext cx="8208143" cy="3698149"/>
        </p:xfrm>
        <a:graphic>
          <a:graphicData uri="http://schemas.openxmlformats.org/drawingml/2006/table">
            <a:tbl>
              <a:tblPr/>
              <a:tblGrid>
                <a:gridCol w="35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130">
                <a:tc row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신규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/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기존 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indent="-179388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웹의 첫 화면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기존회원은 자신이 연동했던 계정으로 로그인을 할 수 있음</a:t>
                      </a:r>
                    </a:p>
                    <a:p>
                      <a:pPr marL="179388" marR="0" indent="-179388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신규 회원은 회원가입을 할 수 있음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기존회원의 로그인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자신이 연동했던 계정으로 로그인을 할 수 있음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b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</a:b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신규 회원의 회원가입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‘회원 가입’ 버튼을 눌러 신규 회원의 회원가입 창으로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넘어감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 0">
            <a:extLst>
              <a:ext uri="{FF2B5EF4-FFF2-40B4-BE49-F238E27FC236}">
                <a16:creationId xmlns:a16="http://schemas.microsoft.com/office/drawing/2014/main" id="{FEDCB64D-2A50-460D-93C2-07BA54E533CB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홈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AF0623-9372-47E4-816D-5A28A4E35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527590"/>
            <a:ext cx="3455058" cy="255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화면 설계서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68312" y="1981416"/>
          <a:ext cx="8208143" cy="3698149"/>
        </p:xfrm>
        <a:graphic>
          <a:graphicData uri="http://schemas.openxmlformats.org/drawingml/2006/table">
            <a:tbl>
              <a:tblPr/>
              <a:tblGrid>
                <a:gridCol w="35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130">
                <a:tc row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회원 가입 화면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indent="-179388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자신의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ID,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비밀번호를 입력한다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179388" marR="0" indent="-179388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자신이 항만사인지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운송사인지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화물사인지에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따라 타입을 입력한다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가입하기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자신이 입력한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ID,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비밀번호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타입으로 회원 가입을 완료한다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뒤로 가기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다시 홈화면으로 돌아간다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 0">
            <a:extLst>
              <a:ext uri="{FF2B5EF4-FFF2-40B4-BE49-F238E27FC236}">
                <a16:creationId xmlns:a16="http://schemas.microsoft.com/office/drawing/2014/main" id="{FEDCB64D-2A50-460D-93C2-07BA54E533CB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회원가입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3C3AE8-92A8-4263-A004-FCF776D2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35" y="2417154"/>
            <a:ext cx="3492785" cy="28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16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화면 설계서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68312" y="1981416"/>
          <a:ext cx="8208143" cy="3645794"/>
        </p:xfrm>
        <a:graphic>
          <a:graphicData uri="http://schemas.openxmlformats.org/drawingml/2006/table">
            <a:tbl>
              <a:tblPr/>
              <a:tblGrid>
                <a:gridCol w="35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130">
                <a:tc row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로그인 화면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indent="-179388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자신의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ID,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비밀번호를 입력하여 로그인한다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로그인하기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B" panose="02020503020101020101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자신의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ID,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비밀번호를 입력하여 로그인한다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뒤로 가기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다시 홈화면으로 돌아간다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 0">
            <a:extLst>
              <a:ext uri="{FF2B5EF4-FFF2-40B4-BE49-F238E27FC236}">
                <a16:creationId xmlns:a16="http://schemas.microsoft.com/office/drawing/2014/main" id="{FEDCB64D-2A50-460D-93C2-07BA54E533CB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로그인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484DC9-D57F-409F-ADB1-CEB7A2CA2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14" y="2619509"/>
            <a:ext cx="3445621" cy="27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4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화면 설계서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68312" y="1981416"/>
          <a:ext cx="8208143" cy="4222587"/>
        </p:xfrm>
        <a:graphic>
          <a:graphicData uri="http://schemas.openxmlformats.org/drawingml/2006/table">
            <a:tbl>
              <a:tblPr/>
              <a:tblGrid>
                <a:gridCol w="35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130">
                <a:tc row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관리화면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indent="-179388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컨테이너들의 목록과 간단한 정보를 확인할 수 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179388" marR="0" indent="-179388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컨테이너를 클릭하여 상세 정보를 보거나 컨테이너를 추가할 수 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컨테이너 코드 클릭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컨테이너의 코드를 클릭하여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온습도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위치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가스량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 등의 상세 정보를 볼 수 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컨테이너 추가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컨테이너의 코드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물품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소유자를 입력하여 컨테이너를 추가한다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로그 아웃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로그 아웃하고 홈 화면으로 돌아간다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 0">
            <a:extLst>
              <a:ext uri="{FF2B5EF4-FFF2-40B4-BE49-F238E27FC236}">
                <a16:creationId xmlns:a16="http://schemas.microsoft.com/office/drawing/2014/main" id="{FEDCB64D-2A50-460D-93C2-07BA54E533CB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관리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E5904D-78FE-4F6D-A90C-F134ACC5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33" y="2664548"/>
            <a:ext cx="3509504" cy="22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3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화면 설계서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68313" y="1877276"/>
          <a:ext cx="8208143" cy="4194616"/>
        </p:xfrm>
        <a:graphic>
          <a:graphicData uri="http://schemas.openxmlformats.org/drawingml/2006/table">
            <a:tbl>
              <a:tblPr/>
              <a:tblGrid>
                <a:gridCol w="35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130">
                <a:tc row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상세 정보 화면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indent="-179388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컨테이너의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온습도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가스량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위치를 실시간으로 확인할 수 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홈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B" panose="02020503020101020101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관리 화면으로 돌아간다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이전 목록 조회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컨테이너의 이전 물품들을 조회할 수 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삭제하기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더 이상 컨테이너를 사용하지 않을 경우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삭제한다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수정하기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컨테이너의 물품이나 하역 상태가 바뀌었을 경우 수정한다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 0">
            <a:extLst>
              <a:ext uri="{FF2B5EF4-FFF2-40B4-BE49-F238E27FC236}">
                <a16:creationId xmlns:a16="http://schemas.microsoft.com/office/drawing/2014/main" id="{FEDCB64D-2A50-460D-93C2-07BA54E533CB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상세 정보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FD4400-3D44-4F73-926B-D524E8BD5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303419"/>
            <a:ext cx="2952327" cy="363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화면 설계서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68312" y="1981416"/>
          <a:ext cx="8208143" cy="3645794"/>
        </p:xfrm>
        <a:graphic>
          <a:graphicData uri="http://schemas.openxmlformats.org/drawingml/2006/table">
            <a:tbl>
              <a:tblPr/>
              <a:tblGrid>
                <a:gridCol w="35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130">
                <a:tc row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이전 물품 목록 화면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indent="-179388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해당 컨테이너에 담겼었던 이전 물품 목록을 확인할 수 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홈으로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다시 컨테이너 관리 화면으로 돌아간다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이전으로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다시 컨테이너 상세 정보 호면으로 돌아간다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 0">
            <a:extLst>
              <a:ext uri="{FF2B5EF4-FFF2-40B4-BE49-F238E27FC236}">
                <a16:creationId xmlns:a16="http://schemas.microsoft.com/office/drawing/2014/main" id="{FEDCB64D-2A50-460D-93C2-07BA54E533CB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이전 물품 목록 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EC022D-2561-4273-AAF7-6275FC293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2780928"/>
            <a:ext cx="3334712" cy="18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27CC26E-DA77-4C68-8099-58AD41F598F2}"/>
              </a:ext>
            </a:extLst>
          </p:cNvPr>
          <p:cNvSpPr/>
          <p:nvPr/>
        </p:nvSpPr>
        <p:spPr>
          <a:xfrm>
            <a:off x="4643273" y="1817438"/>
            <a:ext cx="3998018" cy="4059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⇒</a:t>
            </a:r>
            <a:r>
              <a:rPr lang="en-US" altLang="ko-KR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수작업</a:t>
            </a:r>
            <a:r>
              <a:rPr lang="ko-KR" altLang="en-US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으로 </a:t>
            </a:r>
            <a:r>
              <a:rPr lang="ko-KR" altLang="en-US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주요 정보 기록 및 관리</a:t>
            </a:r>
            <a:endParaRPr lang="en-US" altLang="ko-KR" dirty="0">
              <a:solidFill>
                <a:schemeClr val="tx1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위치 추적</a:t>
            </a:r>
            <a:r>
              <a:rPr lang="en-US" altLang="ko-KR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컨테이너 사용 유</a:t>
            </a:r>
            <a:r>
              <a:rPr lang="en-US" altLang="ko-KR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무</a:t>
            </a:r>
            <a:r>
              <a:rPr lang="en-US" altLang="ko-KR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사용 이력 등</a:t>
            </a:r>
            <a:r>
              <a:rPr lang="en-US" altLang="ko-KR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⇒</a:t>
            </a:r>
            <a:r>
              <a:rPr lang="en-US" altLang="ko-KR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기록된 정보를 팩스나 대표 이메일 </a:t>
            </a:r>
            <a:endParaRPr lang="en-US" altLang="ko-KR" dirty="0">
              <a:solidFill>
                <a:schemeClr val="tx1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주소로 발송하여 해당 자료가 선사의 </a:t>
            </a:r>
            <a:endParaRPr lang="en-US" altLang="ko-KR" dirty="0">
              <a:solidFill>
                <a:schemeClr val="tx1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담당자에게 전달되기까지 </a:t>
            </a:r>
            <a:endParaRPr lang="en-US" altLang="ko-KR" dirty="0">
              <a:solidFill>
                <a:schemeClr val="tx1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많은 시간이 소요</a:t>
            </a:r>
            <a:endParaRPr lang="en-US" altLang="ko-KR" dirty="0">
              <a:solidFill>
                <a:schemeClr val="tx1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| </a:t>
            </a:r>
            <a:r>
              <a:rPr lang="ko-KR" altLang="en-US" sz="17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시장</a:t>
            </a:r>
            <a:r>
              <a:rPr lang="en-US" altLang="ko-KR" sz="17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/</a:t>
            </a:r>
            <a:r>
              <a:rPr lang="ko-KR" altLang="en-US" sz="17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기술 동향 분석</a:t>
            </a:r>
            <a:endParaRPr lang="en-US" altLang="ko-KR" sz="1700" dirty="0">
              <a:solidFill>
                <a:schemeClr val="bg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ACEA06-5011-48A3-97B2-F15272FF8B9E}"/>
              </a:ext>
            </a:extLst>
          </p:cNvPr>
          <p:cNvSpPr/>
          <p:nvPr/>
        </p:nvSpPr>
        <p:spPr>
          <a:xfrm>
            <a:off x="366272" y="1817439"/>
            <a:ext cx="3917696" cy="40429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E92EFD-87E7-4090-9400-08505A8F9BAA}"/>
              </a:ext>
            </a:extLst>
          </p:cNvPr>
          <p:cNvSpPr/>
          <p:nvPr/>
        </p:nvSpPr>
        <p:spPr>
          <a:xfrm>
            <a:off x="4545358" y="1817438"/>
            <a:ext cx="4193849" cy="4059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94D45A-8AB8-464A-8475-0DD542C04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36" y="2147068"/>
            <a:ext cx="3771166" cy="3028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70113F-E773-4321-814A-BDC4F8DA4F7B}"/>
              </a:ext>
            </a:extLst>
          </p:cNvPr>
          <p:cNvSpPr txBox="1"/>
          <p:nvPr/>
        </p:nvSpPr>
        <p:spPr>
          <a:xfrm>
            <a:off x="552319" y="5263506"/>
            <a:ext cx="354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&lt;</a:t>
            </a:r>
            <a:r>
              <a:rPr lang="ko-KR" altLang="en-US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부산항 항만물류정보시스템</a:t>
            </a:r>
            <a:r>
              <a:rPr lang="en-US" altLang="ko-KR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&gt;</a:t>
            </a:r>
            <a:endParaRPr lang="ko-KR" altLang="en-US" dirty="0"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2BE889-1612-4379-BE27-E2E1C73DDC55}"/>
              </a:ext>
            </a:extLst>
          </p:cNvPr>
          <p:cNvSpPr txBox="1"/>
          <p:nvPr/>
        </p:nvSpPr>
        <p:spPr>
          <a:xfrm>
            <a:off x="1799692" y="1267817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타이포_팩토리 EB" panose="02020503020101020101" pitchFamily="18" charset="-127"/>
                <a:ea typeface="타이포_팩토리 EB" panose="02020503020101020101" pitchFamily="18" charset="-127"/>
                <a:cs typeface="함초롬돋움" panose="020B0604000101010101" pitchFamily="50" charset="-127"/>
              </a:rPr>
              <a:t>국내 항만물류시스템의 </a:t>
            </a:r>
            <a:r>
              <a:rPr lang="en-US" altLang="ko-KR" sz="2400" b="1" dirty="0">
                <a:latin typeface="타이포_팩토리 EB" panose="02020503020101020101" pitchFamily="18" charset="-127"/>
                <a:ea typeface="타이포_팩토리 EB" panose="02020503020101020101" pitchFamily="18" charset="-127"/>
                <a:cs typeface="함초롬돋움" panose="020B0604000101010101" pitchFamily="50" charset="-127"/>
              </a:rPr>
              <a:t>‘</a:t>
            </a:r>
            <a:r>
              <a:rPr lang="ko-KR" altLang="en-US" sz="2400" b="1" dirty="0">
                <a:latin typeface="타이포_팩토리 EB" panose="02020503020101020101" pitchFamily="18" charset="-127"/>
                <a:ea typeface="타이포_팩토리 EB" panose="02020503020101020101" pitchFamily="18" charset="-127"/>
                <a:cs typeface="함초롬돋움" panose="020B0604000101010101" pitchFamily="50" charset="-127"/>
              </a:rPr>
              <a:t>수작업</a:t>
            </a:r>
            <a:r>
              <a:rPr lang="en-US" altLang="ko-KR" sz="2400" b="1" dirty="0">
                <a:latin typeface="타이포_팩토리 EB" panose="02020503020101020101" pitchFamily="18" charset="-127"/>
                <a:ea typeface="타이포_팩토리 EB" panose="02020503020101020101" pitchFamily="18" charset="-127"/>
                <a:cs typeface="함초롬돋움" panose="020B0604000101010101" pitchFamily="50" charset="-127"/>
              </a:rPr>
              <a:t>’ </a:t>
            </a:r>
            <a:r>
              <a:rPr lang="ko-KR" altLang="en-US" sz="2400" b="1" dirty="0">
                <a:latin typeface="타이포_팩토리 EB" panose="02020503020101020101" pitchFamily="18" charset="-127"/>
                <a:ea typeface="타이포_팩토리 EB" panose="02020503020101020101" pitchFamily="18" charset="-127"/>
                <a:cs typeface="함초롬돋움" panose="020B0604000101010101" pitchFamily="50" charset="-127"/>
              </a:rPr>
              <a:t>문제점</a:t>
            </a:r>
            <a:endParaRPr lang="en-US" altLang="ko-KR" sz="2400" b="1" dirty="0">
              <a:latin typeface="타이포_팩토리 EB" panose="02020503020101020101" pitchFamily="18" charset="-127"/>
              <a:ea typeface="타이포_팩토리 EB" panose="020205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074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화면 설계서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68312" y="1981416"/>
          <a:ext cx="8208143" cy="3645794"/>
        </p:xfrm>
        <a:graphic>
          <a:graphicData uri="http://schemas.openxmlformats.org/drawingml/2006/table">
            <a:tbl>
              <a:tblPr/>
              <a:tblGrid>
                <a:gridCol w="35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130">
                <a:tc row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수정 화면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indent="-179388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컨테이너의 물품과 하역 알림을 입력한다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179388" marR="0" indent="-179388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하역알림은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1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과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0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으로 표기한다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수정하기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자신이 입력한 물품과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하역알림으로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 컨테이너 정보를 수정한다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∎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뒤로 가기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다시 컨테이너 상세 정보 화면으로 돌아간다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 0">
            <a:extLst>
              <a:ext uri="{FF2B5EF4-FFF2-40B4-BE49-F238E27FC236}">
                <a16:creationId xmlns:a16="http://schemas.microsoft.com/office/drawing/2014/main" id="{FEDCB64D-2A50-460D-93C2-07BA54E533CB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수정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F08A4A-8965-435E-B8EC-DBE440B08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2613447"/>
            <a:ext cx="3373371" cy="22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2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엔티티관계도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- </a:t>
            </a:r>
            <a:r>
              <a:rPr lang="en-US" altLang="ko-KR" sz="1700" b="1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B56FEA09-FBC6-4DB1-8918-877B6696BA2E}"/>
              </a:ext>
            </a:extLst>
          </p:cNvPr>
          <p:cNvSpPr txBox="1">
            <a:spLocks/>
          </p:cNvSpPr>
          <p:nvPr/>
        </p:nvSpPr>
        <p:spPr>
          <a:xfrm>
            <a:off x="382693" y="1373694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블록체인과 </a:t>
            </a: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MySQL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의 관계도 </a:t>
            </a: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ERD</a:t>
            </a:r>
            <a:endParaRPr lang="ko-KR" altLang="en-US" sz="2000" b="1" spc="-80" dirty="0">
              <a:solidFill>
                <a:srgbClr val="000000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8E2860B-3820-4A37-AFB0-76FB4C44C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080" y="2321181"/>
            <a:ext cx="4673840" cy="3543482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F9F4C7-3817-4718-8EBD-9FF501FD0030}"/>
              </a:ext>
            </a:extLst>
          </p:cNvPr>
          <p:cNvSpPr/>
          <p:nvPr/>
        </p:nvSpPr>
        <p:spPr>
          <a:xfrm>
            <a:off x="1979712" y="2321181"/>
            <a:ext cx="2448272" cy="3484083"/>
          </a:xfrm>
          <a:prstGeom prst="rect">
            <a:avLst/>
          </a:prstGeom>
          <a:noFill/>
          <a:ln w="38100">
            <a:solidFill>
              <a:srgbClr val="C40452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DBA21CE-82AC-4B4E-AEFB-E67A08F1D92E}"/>
              </a:ext>
            </a:extLst>
          </p:cNvPr>
          <p:cNvSpPr/>
          <p:nvPr/>
        </p:nvSpPr>
        <p:spPr>
          <a:xfrm>
            <a:off x="5004048" y="2820153"/>
            <a:ext cx="1944216" cy="2592289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923923-A673-400F-AC1C-7E7C05D935FE}"/>
              </a:ext>
            </a:extLst>
          </p:cNvPr>
          <p:cNvSpPr txBox="1"/>
          <p:nvPr/>
        </p:nvSpPr>
        <p:spPr>
          <a:xfrm>
            <a:off x="5436096" y="2395948"/>
            <a:ext cx="16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블록체인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AEEC1-8619-4B2C-94B8-8998998B4ECB}"/>
              </a:ext>
            </a:extLst>
          </p:cNvPr>
          <p:cNvSpPr txBox="1"/>
          <p:nvPr/>
        </p:nvSpPr>
        <p:spPr>
          <a:xfrm>
            <a:off x="2738682" y="1844824"/>
            <a:ext cx="16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40452"/>
                </a:solidFill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EB0D72-98B0-4759-A95C-AC8D6A29A644}"/>
              </a:ext>
            </a:extLst>
          </p:cNvPr>
          <p:cNvGraphicFramePr>
            <a:graphicFrameLocks noGrp="1"/>
          </p:cNvGraphicFramePr>
          <p:nvPr/>
        </p:nvGraphicFramePr>
        <p:xfrm>
          <a:off x="468312" y="2131463"/>
          <a:ext cx="8207376" cy="41282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7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0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8175"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F0C556-4FA9-462B-BFE0-1618E6D63014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3B068A7-B8FA-4A44-8411-CF50BE7C82CF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77DE14-D2A0-4F44-8805-07210808D82B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제목 12">
            <a:extLst>
              <a:ext uri="{FF2B5EF4-FFF2-40B4-BE49-F238E27FC236}">
                <a16:creationId xmlns:a16="http://schemas.microsoft.com/office/drawing/2014/main" id="{F102EB20-FFE8-412C-8F2B-A532CE0BACF9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기능 처리도</a:t>
            </a: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(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기능 흐름도</a:t>
            </a: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)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F0FA8097-B395-448D-A0B2-E9F644B80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7B3174B-12E5-40FD-B8DC-0B99F012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막힌 원호 28">
            <a:extLst>
              <a:ext uri="{FF2B5EF4-FFF2-40B4-BE49-F238E27FC236}">
                <a16:creationId xmlns:a16="http://schemas.microsoft.com/office/drawing/2014/main" id="{F9839BCB-CFD4-4102-9ADE-DE8CE64B544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30" name="바닥글 개체 틀 78">
            <a:extLst>
              <a:ext uri="{FF2B5EF4-FFF2-40B4-BE49-F238E27FC236}">
                <a16:creationId xmlns:a16="http://schemas.microsoft.com/office/drawing/2014/main" id="{F9E01D8D-7988-4211-B8FC-298E35F2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B47920E-71D9-4F11-B753-6FA47820BBB4}"/>
              </a:ext>
            </a:extLst>
          </p:cNvPr>
          <p:cNvGraphicFramePr>
            <a:graphicFrameLocks noGrp="1"/>
          </p:cNvGraphicFramePr>
          <p:nvPr/>
        </p:nvGraphicFramePr>
        <p:xfrm>
          <a:off x="468314" y="1260376"/>
          <a:ext cx="8207375" cy="87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6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99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8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PFC2_BGSSMGwanRi_M</a:t>
                      </a:r>
                      <a:endParaRPr lang="ko-KR" altLang="en-US" sz="10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rgbClr val="3B5AA8"/>
                          </a:solidFill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IoT</a:t>
                      </a:r>
                      <a:r>
                        <a:rPr lang="ko-KR" altLang="en-US" sz="10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와 블록체인을 활용한 컨테이너의 지능화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rgbClr val="3B5AA8"/>
                          </a:solidFill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3B5AA8"/>
                          </a:solidFill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2020.7.17</a:t>
                      </a:r>
                      <a:endParaRPr lang="ko-KR" altLang="en-US" sz="1000" b="0" dirty="0">
                        <a:solidFill>
                          <a:srgbClr val="3B5AA8"/>
                        </a:solidFill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3B5AA8"/>
                          </a:solidFill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Page</a:t>
                      </a:r>
                      <a:endParaRPr lang="ko-KR" altLang="en-US" sz="1000" b="0" dirty="0">
                        <a:solidFill>
                          <a:srgbClr val="3B5AA8"/>
                        </a:solidFill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rgbClr val="3B5AA8"/>
                          </a:solidFill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  <a:cs typeface="+mn-cs"/>
                        </a:rPr>
                        <a:t>1/3</a:t>
                      </a:r>
                      <a:endParaRPr lang="ko-KR" altLang="en-US" sz="1000" b="0" kern="1200" dirty="0">
                        <a:solidFill>
                          <a:srgbClr val="3B5AA8"/>
                        </a:solidFill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개요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IoT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를 기반으로 컨테이너의 상태에 대한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db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를 수집하고 핸드폰 어플리케이션을 통해 확인이 가능하게 한다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해당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db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는 블록체인을 활용하여 보안성을 높인다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0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rgbClr val="3B5AA8"/>
                          </a:solidFill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문지은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010D167-F297-4F1B-A6F9-287A72A5E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2564904"/>
            <a:ext cx="5472608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E65ADC-E253-43AE-A16B-0E6FD01FBAAB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AE99E90-EF8A-4E21-A4B0-5C816CF6C78D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A413C6-0B68-4B50-A8A5-8B86F257EE8F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제목 12">
            <a:extLst>
              <a:ext uri="{FF2B5EF4-FFF2-40B4-BE49-F238E27FC236}">
                <a16:creationId xmlns:a16="http://schemas.microsoft.com/office/drawing/2014/main" id="{AB61D35B-56AB-4C92-8B31-EB7886E2F483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ko-KR" altLang="en-US" sz="1700" noProof="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알고리즘 </a:t>
            </a:r>
            <a:r>
              <a:rPr lang="ko-KR" altLang="en-US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명세서</a:t>
            </a:r>
            <a:r>
              <a:rPr lang="ko-KR" altLang="en-US" sz="1700" noProof="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 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72" name="Picture 6">
            <a:extLst>
              <a:ext uri="{FF2B5EF4-FFF2-40B4-BE49-F238E27FC236}">
                <a16:creationId xmlns:a16="http://schemas.microsoft.com/office/drawing/2014/main" id="{C1E672A0-2446-40D2-A9A0-7B22F7D08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B518AD02-DE9E-47B4-86A6-8ABE4F05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막힌 원호 73">
            <a:extLst>
              <a:ext uri="{FF2B5EF4-FFF2-40B4-BE49-F238E27FC236}">
                <a16:creationId xmlns:a16="http://schemas.microsoft.com/office/drawing/2014/main" id="{295F2DE7-EE76-4A2C-AAA1-94126A9DAA6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78C124-DEC9-420E-8655-753F81F4D21D}"/>
              </a:ext>
            </a:extLst>
          </p:cNvPr>
          <p:cNvGrpSpPr/>
          <p:nvPr/>
        </p:nvGrpSpPr>
        <p:grpSpPr>
          <a:xfrm>
            <a:off x="755576" y="1484784"/>
            <a:ext cx="4104456" cy="5294367"/>
            <a:chOff x="2699792" y="638216"/>
            <a:chExt cx="5112568" cy="606597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D392454F-C873-40CC-B67A-1CBC7EFD3D94}"/>
                </a:ext>
              </a:extLst>
            </p:cNvPr>
            <p:cNvSpPr/>
            <p:nvPr/>
          </p:nvSpPr>
          <p:spPr>
            <a:xfrm>
              <a:off x="2699792" y="2773773"/>
              <a:ext cx="1866376" cy="792088"/>
            </a:xfrm>
            <a:prstGeom prst="roundRect">
              <a:avLst/>
            </a:prstGeom>
            <a:solidFill>
              <a:schemeClr val="accent4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타이포_팩토리 B" panose="02020503020101020101" pitchFamily="18" charset="-127"/>
                <a:ea typeface="타이포_팩토리 B" panose="02020503020101020101" pitchFamily="18" charset="-127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1C83B5CC-0E80-4751-AC4E-82CB0C625653}"/>
                </a:ext>
              </a:extLst>
            </p:cNvPr>
            <p:cNvSpPr/>
            <p:nvPr/>
          </p:nvSpPr>
          <p:spPr>
            <a:xfrm>
              <a:off x="2777632" y="3573034"/>
              <a:ext cx="1866376" cy="2736286"/>
            </a:xfrm>
            <a:prstGeom prst="roundRect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타이포_팩토리 B" panose="02020503020101020101" pitchFamily="18" charset="-127"/>
                <a:ea typeface="타이포_팩토리 B" panose="02020503020101020101" pitchFamily="18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90C3EBF-E6CC-4D69-87B4-BF5B7EBF9F90}"/>
                </a:ext>
              </a:extLst>
            </p:cNvPr>
            <p:cNvSpPr/>
            <p:nvPr/>
          </p:nvSpPr>
          <p:spPr>
            <a:xfrm>
              <a:off x="4860032" y="3356974"/>
              <a:ext cx="1235797" cy="2016242"/>
            </a:xfrm>
            <a:prstGeom prst="round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타이포_팩토리 B" panose="02020503020101020101" pitchFamily="18" charset="-127"/>
                <a:ea typeface="타이포_팩토리 B" panose="02020503020101020101" pitchFamily="18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0B235856-5FC9-4738-9273-71491166658B}"/>
                </a:ext>
              </a:extLst>
            </p:cNvPr>
            <p:cNvSpPr/>
            <p:nvPr/>
          </p:nvSpPr>
          <p:spPr>
            <a:xfrm>
              <a:off x="3120178" y="1807676"/>
              <a:ext cx="1379813" cy="973252"/>
            </a:xfrm>
            <a:prstGeom prst="round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타이포_팩토리 B" panose="02020503020101020101" pitchFamily="18" charset="-127"/>
                <a:ea typeface="타이포_팩토리 B" panose="02020503020101020101" pitchFamily="18" charset="-127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AAFC7AF-8F59-4E00-9E7E-4E7C9CCDE114}"/>
                </a:ext>
              </a:extLst>
            </p:cNvPr>
            <p:cNvSpPr/>
            <p:nvPr/>
          </p:nvSpPr>
          <p:spPr>
            <a:xfrm>
              <a:off x="3264195" y="1124744"/>
              <a:ext cx="1791816" cy="639688"/>
            </a:xfrm>
            <a:prstGeom prst="round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타이포_팩토리 B" panose="02020503020101020101" pitchFamily="18" charset="-127"/>
                <a:ea typeface="타이포_팩토리 B" panose="02020503020101020101" pitchFamily="18" charset="-127"/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328B9B42-F521-48EB-AF94-C6892E0267C1}"/>
                </a:ext>
              </a:extLst>
            </p:cNvPr>
            <p:cNvSpPr/>
            <p:nvPr/>
          </p:nvSpPr>
          <p:spPr>
            <a:xfrm>
              <a:off x="4572000" y="1124744"/>
              <a:ext cx="3240360" cy="2160223"/>
            </a:xfrm>
            <a:prstGeom prst="round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타이포_팩토리 B" panose="02020503020101020101" pitchFamily="18" charset="-127"/>
                <a:ea typeface="타이포_팩토리 B" panose="02020503020101020101" pitchFamily="18" charset="-127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8FA2FE13-E8B9-48B7-86DD-1522A27E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5896" y="638216"/>
              <a:ext cx="4032448" cy="6065979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B8D397A-32F8-480A-BFF3-ED8415B5BE4D}"/>
                </a:ext>
              </a:extLst>
            </p:cNvPr>
            <p:cNvSpPr/>
            <p:nvPr/>
          </p:nvSpPr>
          <p:spPr>
            <a:xfrm>
              <a:off x="5387307" y="1124744"/>
              <a:ext cx="1048211" cy="3812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타이포_팩토리 B" panose="02020503020101020101" pitchFamily="18" charset="-127"/>
                  <a:ea typeface="타이포_팩토리 B" panose="02020503020101020101" pitchFamily="18" charset="-127"/>
                </a:rPr>
                <a:t>IoT(</a:t>
              </a:r>
              <a:r>
                <a:rPr lang="en-US" altLang="ko-KR" sz="14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타이포_팩토리 B" panose="02020503020101020101" pitchFamily="18" charset="-127"/>
                  <a:ea typeface="타이포_팩토리 B" panose="02020503020101020101" pitchFamily="18" charset="-127"/>
                </a:rPr>
                <a:t>arduino</a:t>
              </a:r>
              <a:r>
                <a:rPr lang="en-US" altLang="ko-KR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타이포_팩토리 B" panose="02020503020101020101" pitchFamily="18" charset="-127"/>
                  <a:ea typeface="타이포_팩토리 B" panose="02020503020101020101" pitchFamily="18" charset="-127"/>
                </a:rPr>
                <a:t>)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98C4FB8-B5E5-4B0A-810D-37C3FBEB6F6C}"/>
                </a:ext>
              </a:extLst>
            </p:cNvPr>
            <p:cNvSpPr/>
            <p:nvPr/>
          </p:nvSpPr>
          <p:spPr>
            <a:xfrm>
              <a:off x="3171558" y="2052499"/>
              <a:ext cx="496628" cy="3812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타이포_팩토리 B" panose="02020503020101020101" pitchFamily="18" charset="-127"/>
                  <a:ea typeface="타이포_팩토리 B" panose="02020503020101020101" pitchFamily="18" charset="-127"/>
                </a:rPr>
                <a:t>WEB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8867F42-97A7-427B-AF42-F9E797AB9D34}"/>
                </a:ext>
              </a:extLst>
            </p:cNvPr>
            <p:cNvSpPr/>
            <p:nvPr/>
          </p:nvSpPr>
          <p:spPr>
            <a:xfrm>
              <a:off x="5211391" y="3388368"/>
              <a:ext cx="496628" cy="3812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타이포_팩토리 B" panose="02020503020101020101" pitchFamily="18" charset="-127"/>
                  <a:ea typeface="타이포_팩토리 B" panose="02020503020101020101" pitchFamily="18" charset="-127"/>
                </a:rPr>
                <a:t>WEB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37A9C02-DF2D-46CE-8FBE-36A40D9B1D89}"/>
                </a:ext>
              </a:extLst>
            </p:cNvPr>
            <p:cNvSpPr/>
            <p:nvPr/>
          </p:nvSpPr>
          <p:spPr>
            <a:xfrm>
              <a:off x="2757813" y="2985151"/>
              <a:ext cx="873041" cy="41941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타이포_팩토리 B" panose="02020503020101020101" pitchFamily="18" charset="-127"/>
                  <a:ea typeface="타이포_팩토리 B" panose="02020503020101020101" pitchFamily="18" charset="-127"/>
                </a:rPr>
                <a:t>Network</a:t>
              </a:r>
              <a:endPara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타이포_팩토리 B" panose="02020503020101020101" pitchFamily="18" charset="-127"/>
                <a:ea typeface="타이포_팩토리 B" panose="0202050302010102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87C9E1B-4616-44E5-B658-5D8E3D59E1E0}"/>
                </a:ext>
              </a:extLst>
            </p:cNvPr>
            <p:cNvSpPr/>
            <p:nvPr/>
          </p:nvSpPr>
          <p:spPr>
            <a:xfrm>
              <a:off x="2936374" y="4529426"/>
              <a:ext cx="554174" cy="64818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타이포_팩토리 B" panose="02020503020101020101" pitchFamily="18" charset="-127"/>
                  <a:ea typeface="타이포_팩토리 B" panose="02020503020101020101" pitchFamily="18" charset="-127"/>
                </a:rPr>
                <a:t>Block</a:t>
              </a:r>
            </a:p>
            <a:p>
              <a:pPr algn="ctr"/>
              <a:r>
                <a:rPr lang="en-US" altLang="ko-KR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타이포_팩토리 B" panose="02020503020101020101" pitchFamily="18" charset="-127"/>
                  <a:ea typeface="타이포_팩토리 B" panose="02020503020101020101" pitchFamily="18" charset="-127"/>
                </a:rPr>
                <a:t>chain</a:t>
              </a:r>
              <a:endPara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타이포_팩토리 B" panose="02020503020101020101" pitchFamily="18" charset="-127"/>
                <a:ea typeface="타이포_팩토리 B" panose="02020503020101020101" pitchFamily="18" charset="-127"/>
              </a:endParaRPr>
            </a:p>
          </p:txBody>
        </p:sp>
      </p:grpSp>
      <p:sp>
        <p:nvSpPr>
          <p:cNvPr id="22" name="Rect 0">
            <a:extLst>
              <a:ext uri="{FF2B5EF4-FFF2-40B4-BE49-F238E27FC236}">
                <a16:creationId xmlns:a16="http://schemas.microsoft.com/office/drawing/2014/main" id="{740F9C81-045D-45C8-9EBE-453BFCC5585F}"/>
              </a:ext>
            </a:extLst>
          </p:cNvPr>
          <p:cNvSpPr txBox="1">
            <a:spLocks/>
          </p:cNvSpPr>
          <p:nvPr/>
        </p:nvSpPr>
        <p:spPr>
          <a:xfrm>
            <a:off x="107504" y="1145622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컨테이너의 정보가 저장되는 알고리즘</a:t>
            </a: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endParaRPr lang="ko-KR" altLang="en-US" sz="2000" b="1" spc="-80" dirty="0">
              <a:solidFill>
                <a:srgbClr val="000000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8F633A-E273-47AA-A480-F23D82DAC25D}"/>
              </a:ext>
            </a:extLst>
          </p:cNvPr>
          <p:cNvSpPr/>
          <p:nvPr/>
        </p:nvSpPr>
        <p:spPr>
          <a:xfrm>
            <a:off x="5010382" y="1124745"/>
            <a:ext cx="3882097" cy="55103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1E5DD-5E1D-41BB-BD55-62B2ECDADE05}"/>
              </a:ext>
            </a:extLst>
          </p:cNvPr>
          <p:cNvSpPr txBox="1"/>
          <p:nvPr/>
        </p:nvSpPr>
        <p:spPr>
          <a:xfrm>
            <a:off x="5148064" y="1252689"/>
            <a:ext cx="3528392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err="1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아두이노가</a:t>
            </a: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컨테이너 정보 획득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웹을 통해서 컨테이너 코드</a:t>
            </a:r>
            <a:r>
              <a:rPr lang="en-US" altLang="ko-KR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, </a:t>
            </a: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사용자</a:t>
            </a:r>
            <a:r>
              <a:rPr lang="en-US" altLang="ko-KR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, </a:t>
            </a: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물품 </a:t>
            </a:r>
            <a:r>
              <a:rPr lang="ko-KR" altLang="en-US" sz="1200" dirty="0" err="1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입력받음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정보를 서버로 전송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블록체인에서 블록을 만들어서 정보 저장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만든 블록을 네트워크 참여자들에게 전송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유효한지 확인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유효할 경우 체인에 등록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err="1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아두이노가</a:t>
            </a: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확인한 </a:t>
            </a:r>
            <a:r>
              <a:rPr lang="ko-KR" altLang="en-US" sz="1200" dirty="0" err="1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가스량이</a:t>
            </a: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기준치 이상일 경우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문을 열어서 화재 방지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err="1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아두이노가</a:t>
            </a: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확인한 온도와 습도가 기준치를 넘어갈 경우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온도와 습도를 에어컨으로 조절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웹을 통해서 실시간 컨테이너 정보 얻음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체인에 등록한 정보를 출력하여 해당하는 컨테이너 정보 출력</a:t>
            </a:r>
            <a:endParaRPr lang="en-US" altLang="ko-KR" sz="12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342900" indent="-342900">
              <a:buAutoNum type="arabicPeriod"/>
            </a:pPr>
            <a:endParaRPr lang="en-US" dirty="0">
              <a:latin typeface="타이포_팩토리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ko-KR" altLang="en-US" sz="1700" noProof="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알고리즘 상세 설명서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18F77-1A8F-49EB-AB23-C0CE201FA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7" y="2140997"/>
            <a:ext cx="3787604" cy="330422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9D9E6-B5D6-4D62-8F16-35A96635A1B3}"/>
              </a:ext>
            </a:extLst>
          </p:cNvPr>
          <p:cNvSpPr/>
          <p:nvPr/>
        </p:nvSpPr>
        <p:spPr>
          <a:xfrm>
            <a:off x="4499992" y="1983136"/>
            <a:ext cx="4205505" cy="43255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E7CAF-FB67-48B8-BE31-6DA531187113}"/>
              </a:ext>
            </a:extLst>
          </p:cNvPr>
          <p:cNvSpPr txBox="1"/>
          <p:nvPr/>
        </p:nvSpPr>
        <p:spPr>
          <a:xfrm>
            <a:off x="4572000" y="2140997"/>
            <a:ext cx="4032448" cy="3943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err="1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이더리움</a:t>
            </a:r>
            <a:r>
              <a:rPr lang="ko-KR" altLang="en-US" sz="1500" dirty="0" err="1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이란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 </a:t>
            </a:r>
            <a:r>
              <a:rPr lang="ko-KR" altLang="en-US" sz="15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탈중앙화 서버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를 구현하고 배포할 수 있도록 하는 공개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, 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오픈 소스이다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. 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이를 통해서 블록 체인 서버를 구현한다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5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Web3.js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란 </a:t>
            </a:r>
            <a:r>
              <a:rPr lang="en-US" altLang="ko-KR" sz="1500" dirty="0" err="1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javascript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용 </a:t>
            </a:r>
            <a:r>
              <a:rPr lang="en-US" altLang="ko-KR" sz="15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API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로 </a:t>
            </a:r>
            <a:r>
              <a:rPr lang="ko-KR" altLang="en-US" sz="1500" dirty="0" err="1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탈중앙화된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 어플리케이션을 만들기 위한 가장 기본적인 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API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라고 할 수 있다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. 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이를 통해서 </a:t>
            </a:r>
            <a:r>
              <a:rPr lang="ko-KR" altLang="en-US" sz="1500" dirty="0" err="1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이더리움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 네트워크에 존재하는 </a:t>
            </a:r>
            <a:r>
              <a:rPr lang="ko-KR" altLang="en-US" sz="15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노드에 직접 접근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한다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5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이 두가지 기술을 통해서 </a:t>
            </a:r>
            <a:r>
              <a:rPr lang="ko-KR" altLang="en-US" sz="1500" dirty="0" err="1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이더리움에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 노드를 만들면 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web3.js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를 통해서 노드의 블록을 만들어 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transaction(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거래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)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를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 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저장한다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.</a:t>
            </a:r>
            <a:endParaRPr lang="en-US" sz="15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CFE3F675-9788-491B-BB44-06C48DF38B66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 err="1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이더리움과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web3.js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를 통한 블록체인 구현</a:t>
            </a: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ko-KR" altLang="en-US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프로그램 </a:t>
            </a:r>
            <a:r>
              <a:rPr lang="en-US" altLang="ko-KR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- 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목록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4527"/>
              </p:ext>
            </p:extLst>
          </p:nvPr>
        </p:nvGraphicFramePr>
        <p:xfrm>
          <a:off x="468312" y="1855442"/>
          <a:ext cx="8208144" cy="431128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02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3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effectLst/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기능 분류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</a:txBody>
                  <a:tcPr marL="42251" marR="42251" marT="11681" marB="11681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effectLst/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기능 명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</a:txBody>
                  <a:tcPr marL="42251" marR="42251" marT="11681" marB="11681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721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kern="0" spc="0" dirty="0"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0" spc="0" dirty="0">
                          <a:effectLst/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WEB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kern="0" spc="0" dirty="0"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신규 회원</a:t>
                      </a:r>
                      <a:r>
                        <a:rPr lang="en-US" altLang="ko-KR" sz="1300" b="0" kern="0" spc="0" dirty="0"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-</a:t>
                      </a:r>
                      <a:r>
                        <a:rPr lang="ko-KR" altLang="en-US" sz="1300" b="0" kern="0" spc="0" dirty="0"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회원가입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  <a:cs typeface="+mn-cs"/>
                      </a:endParaRPr>
                    </a:p>
                  </a:txBody>
                  <a:tcPr marL="42251" marR="42251" marT="11681" marB="116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로그인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  <a:cs typeface="+mn-cs"/>
                      </a:endParaRPr>
                    </a:p>
                  </a:txBody>
                  <a:tcPr marL="42251" marR="42251" marT="11681" marB="116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7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</a:txBody>
                  <a:tcPr marL="42251" marR="42251" marT="11681" marB="1168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컨테이너 정보 확인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온도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습도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가스량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위치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내용물의 이력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  <a:cs typeface="+mn-cs"/>
                      </a:endParaRPr>
                    </a:p>
                  </a:txBody>
                  <a:tcPr marL="42251" marR="42251" marT="11681" marB="11681" anchor="ctr"/>
                </a:tc>
                <a:extLst>
                  <a:ext uri="{0D108BD9-81ED-4DB2-BD59-A6C34878D82A}">
                    <a16:rowId xmlns:a16="http://schemas.microsoft.com/office/drawing/2014/main" val="3606403971"/>
                  </a:ext>
                </a:extLst>
              </a:tr>
              <a:tr h="3607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</a:txBody>
                  <a:tcPr marL="42251" marR="42251" marT="11681" marB="1168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컨테이너 정보 수정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하역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물품 바뀜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  <a:cs typeface="+mn-cs"/>
                      </a:endParaRPr>
                    </a:p>
                  </a:txBody>
                  <a:tcPr marL="42251" marR="42251" marT="11681" marB="11681" anchor="ctr"/>
                </a:tc>
                <a:extLst>
                  <a:ext uri="{0D108BD9-81ED-4DB2-BD59-A6C34878D82A}">
                    <a16:rowId xmlns:a16="http://schemas.microsoft.com/office/drawing/2014/main" val="824510903"/>
                  </a:ext>
                </a:extLst>
              </a:tr>
              <a:tr h="3607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</a:txBody>
                  <a:tcPr marL="42251" marR="42251" marT="11681" marB="1168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  <a:cs typeface="+mn-cs"/>
                        </a:rPr>
                        <a:t>컨테이너 삭제</a:t>
                      </a:r>
                    </a:p>
                  </a:txBody>
                  <a:tcPr marL="42251" marR="42251" marT="11681" marB="11681" anchor="ctr"/>
                </a:tc>
                <a:extLst>
                  <a:ext uri="{0D108BD9-81ED-4DB2-BD59-A6C34878D82A}">
                    <a16:rowId xmlns:a16="http://schemas.microsoft.com/office/drawing/2014/main" val="776630055"/>
                  </a:ext>
                </a:extLst>
              </a:tr>
              <a:tr h="360721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300" b="0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  <a:p>
                      <a:pPr algn="ctr" latinLnBrk="1"/>
                      <a:endParaRPr lang="en-US" altLang="ko-KR" sz="13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IoT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내부 온도 실시간 전송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42251" marR="42251" marT="11681" marB="1168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내부 습도 실시간 전송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42251" marR="42251" marT="11681" marB="1168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내부 </a:t>
                      </a:r>
                      <a:r>
                        <a:rPr lang="ko-KR" altLang="en-US" sz="1300" b="0" kern="0" spc="0" dirty="0" err="1"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가스량</a:t>
                      </a:r>
                      <a:r>
                        <a:rPr lang="ko-KR" altLang="en-US" sz="1300" b="0" kern="0" spc="0" dirty="0"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 실시간 전송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42251" marR="42251" marT="11681" marB="11681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 err="1"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Gps</a:t>
                      </a:r>
                      <a:r>
                        <a:rPr lang="ko-KR" altLang="en-US" sz="1300" b="0" kern="0" spc="0" dirty="0"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이용하여 컨테이너의 위치 실시간 전송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42251" marR="42251" marT="11681" marB="11681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7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effectLst/>
                          <a:latin typeface="타이포_팩토리 EB" panose="02020503020101020101" pitchFamily="18" charset="-127"/>
                          <a:ea typeface="타이포_팩토리 EB" panose="02020503020101020101" pitchFamily="18" charset="-127"/>
                        </a:rPr>
                        <a:t>Blockchain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EB" panose="02020503020101020101" pitchFamily="18" charset="-127"/>
                        <a:ea typeface="타이포_팩토리 EB" panose="02020503020101020101" pitchFamily="18" charset="-127"/>
                      </a:endParaRPr>
                    </a:p>
                  </a:txBody>
                  <a:tcPr marL="42251" marR="42251" marT="11681" marB="1168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정보 저장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(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수정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삭제 불가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)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42251" marR="42251" marT="11681" marB="11681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내용물의 이력 저장</a:t>
                      </a:r>
                    </a:p>
                  </a:txBody>
                  <a:tcPr marL="42251" marR="42251" marT="11681" marB="11681" anchor="ctr"/>
                </a:tc>
                <a:extLst>
                  <a:ext uri="{0D108BD9-81ED-4DB2-BD59-A6C34878D82A}">
                    <a16:rowId xmlns:a16="http://schemas.microsoft.com/office/drawing/2014/main" val="2076208962"/>
                  </a:ext>
                </a:extLst>
              </a:tr>
            </a:tbl>
          </a:graphicData>
        </a:graphic>
      </p:graphicFrame>
      <p:sp>
        <p:nvSpPr>
          <p:cNvPr id="11" name="Rect 0">
            <a:extLst>
              <a:ext uri="{FF2B5EF4-FFF2-40B4-BE49-F238E27FC236}">
                <a16:creationId xmlns:a16="http://schemas.microsoft.com/office/drawing/2014/main" id="{46AE06BB-6244-48CC-BF3E-26266F87D5AC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기능 목록</a:t>
            </a: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ko-KR" altLang="en-US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테이블 정의서 </a:t>
            </a:r>
            <a:r>
              <a:rPr lang="en-US" altLang="ko-KR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- </a:t>
            </a:r>
            <a:r>
              <a:rPr lang="en-US" altLang="ko-KR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ERD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486840" y="2009181"/>
            <a:ext cx="4085160" cy="43076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D87782CB-54D4-48A1-8525-544F91BDE49B}"/>
              </a:ext>
            </a:extLst>
          </p:cNvPr>
          <p:cNvGraphicFramePr>
            <a:graphicFrameLocks noGrp="1"/>
          </p:cNvGraphicFramePr>
          <p:nvPr/>
        </p:nvGraphicFramePr>
        <p:xfrm>
          <a:off x="4721852" y="2030570"/>
          <a:ext cx="3939495" cy="1921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1304866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701362605"/>
                    </a:ext>
                  </a:extLst>
                </a:gridCol>
                <a:gridCol w="1563231">
                  <a:extLst>
                    <a:ext uri="{9D8B030D-6E8A-4147-A177-3AD203B41FA5}">
                      <a16:colId xmlns:a16="http://schemas.microsoft.com/office/drawing/2014/main" val="2656237677"/>
                    </a:ext>
                  </a:extLst>
                </a:gridCol>
              </a:tblGrid>
              <a:tr h="2459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항목명</a:t>
                      </a:r>
                      <a:endParaRPr lang="en-US" sz="1500" b="1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설명</a:t>
                      </a:r>
                      <a:endParaRPr lang="en-US" sz="1500" b="1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8992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my_index</a:t>
                      </a:r>
                      <a:endParaRPr lang="en-US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인덱스</a:t>
                      </a:r>
                      <a:endParaRPr lang="en-US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9037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id_code</a:t>
                      </a:r>
                      <a:endParaRPr lang="en-US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코드</a:t>
                      </a:r>
                      <a:endParaRPr lang="en-US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97033"/>
                  </a:ext>
                </a:extLst>
              </a:tr>
              <a:tr h="3177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물품</a:t>
                      </a:r>
                      <a:endParaRPr lang="en-US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031883"/>
                  </a:ext>
                </a:extLst>
              </a:tr>
              <a:tr h="3177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주인</a:t>
                      </a:r>
                      <a:endParaRPr lang="en-US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80149"/>
                  </a:ext>
                </a:extLst>
              </a:tr>
              <a:tr h="3177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depart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하역 알림</a:t>
                      </a:r>
                      <a:endParaRPr lang="en-US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8052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4C51432-72A8-4CDB-A1C4-B1EF06638DC8}"/>
              </a:ext>
            </a:extLst>
          </p:cNvPr>
          <p:cNvSpPr/>
          <p:nvPr/>
        </p:nvSpPr>
        <p:spPr>
          <a:xfrm>
            <a:off x="2123728" y="3789040"/>
            <a:ext cx="2232248" cy="1227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8C41DBA5-84E5-4031-92E1-79AB34EFE0FF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MySQL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에 사용되는 </a:t>
            </a: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DB ERD</a:t>
            </a:r>
            <a:endParaRPr lang="ko-KR" altLang="en-US" sz="2000" b="1" spc="-80" dirty="0">
              <a:solidFill>
                <a:srgbClr val="000000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064771-B985-415F-A384-A190ACA2CB9E}"/>
              </a:ext>
            </a:extLst>
          </p:cNvPr>
          <p:cNvSpPr txBox="1"/>
          <p:nvPr/>
        </p:nvSpPr>
        <p:spPr>
          <a:xfrm>
            <a:off x="4639417" y="1514029"/>
            <a:ext cx="259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Container : </a:t>
            </a:r>
            <a:r>
              <a:rPr lang="ko-KR" altLang="en-US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</a:t>
            </a:r>
            <a:endParaRPr lang="en-US" altLang="ko-KR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graphicFrame>
        <p:nvGraphicFramePr>
          <p:cNvPr id="25" name="표 7">
            <a:extLst>
              <a:ext uri="{FF2B5EF4-FFF2-40B4-BE49-F238E27FC236}">
                <a16:creationId xmlns:a16="http://schemas.microsoft.com/office/drawing/2014/main" id="{C0DDAF01-45AC-49B1-9B06-EB9A60FA27FA}"/>
              </a:ext>
            </a:extLst>
          </p:cNvPr>
          <p:cNvGraphicFramePr>
            <a:graphicFrameLocks noGrp="1"/>
          </p:cNvGraphicFramePr>
          <p:nvPr/>
        </p:nvGraphicFramePr>
        <p:xfrm>
          <a:off x="4752797" y="4616934"/>
          <a:ext cx="3939495" cy="16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1304866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701362605"/>
                    </a:ext>
                  </a:extLst>
                </a:gridCol>
                <a:gridCol w="1563231">
                  <a:extLst>
                    <a:ext uri="{9D8B030D-6E8A-4147-A177-3AD203B41FA5}">
                      <a16:colId xmlns:a16="http://schemas.microsoft.com/office/drawing/2014/main" val="2656237677"/>
                    </a:ext>
                  </a:extLst>
                </a:gridCol>
              </a:tblGrid>
              <a:tr h="2459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항목명</a:t>
                      </a:r>
                      <a:endParaRPr lang="en-US" sz="1500" b="1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설명</a:t>
                      </a:r>
                      <a:endParaRPr lang="en-US" sz="1500" b="1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8992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회원 아이디</a:t>
                      </a:r>
                      <a:endParaRPr lang="en-US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9037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Pwd</a:t>
                      </a:r>
                      <a:endParaRPr lang="en-US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회원 비밀번호</a:t>
                      </a:r>
                      <a:endParaRPr lang="en-US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97033"/>
                  </a:ext>
                </a:extLst>
              </a:tr>
              <a:tr h="3177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 err="1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항만사</a:t>
                      </a:r>
                      <a:r>
                        <a:rPr lang="en-US" altLang="ko-KR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dirty="0" err="1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운송사</a:t>
                      </a:r>
                      <a:r>
                        <a:rPr lang="en-US" altLang="ko-KR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화물주 </a:t>
                      </a:r>
                      <a:endParaRPr lang="en-US" altLang="ko-KR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  <a:p>
                      <a:pPr algn="ctr"/>
                      <a:r>
                        <a:rPr lang="ko-KR" altLang="en-US" sz="130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구분 값</a:t>
                      </a:r>
                      <a:endParaRPr lang="en-US" sz="130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11988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4ABF388-37A6-4490-88E3-F829EC06009A}"/>
              </a:ext>
            </a:extLst>
          </p:cNvPr>
          <p:cNvSpPr txBox="1"/>
          <p:nvPr/>
        </p:nvSpPr>
        <p:spPr>
          <a:xfrm>
            <a:off x="4753224" y="4162026"/>
            <a:ext cx="259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User Table : </a:t>
            </a:r>
            <a:r>
              <a:rPr lang="ko-KR" altLang="en-US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사용자</a:t>
            </a:r>
            <a:endParaRPr lang="en-US" altLang="ko-KR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20E0A3-0FD7-4BD3-B6DB-47E58DFA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60" y="3175792"/>
            <a:ext cx="3758487" cy="16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핵심소스코드</a:t>
            </a: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(1)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90F648-8318-47A0-B322-BAB3AC8BF052}"/>
              </a:ext>
            </a:extLst>
          </p:cNvPr>
          <p:cNvSpPr/>
          <p:nvPr/>
        </p:nvSpPr>
        <p:spPr>
          <a:xfrm>
            <a:off x="3304844" y="761633"/>
            <a:ext cx="4998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블록체인 데이터를 통한 웹 모니터링 관련 </a:t>
            </a:r>
            <a:r>
              <a:rPr lang="en-US" altLang="ko-KR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js </a:t>
            </a:r>
            <a:r>
              <a:rPr lang="ko-KR" altLang="en-US" dirty="0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코드</a:t>
            </a:r>
            <a:endParaRPr lang="en-US" altLang="ko-KR" dirty="0">
              <a:latin typeface="타이포_팩토리 EB" panose="02020503020101020101" pitchFamily="18" charset="-127"/>
              <a:ea typeface="타이포_팩토리 EB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DB1707-47B8-455E-A655-AB7C42BDC7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b="52318"/>
          <a:stretch/>
        </p:blipFill>
        <p:spPr>
          <a:xfrm>
            <a:off x="1870944" y="2220593"/>
            <a:ext cx="5402112" cy="32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핵심소스코드</a:t>
            </a: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(1)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C978EF-4FB6-409F-86EE-EB67CE0AD8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45888"/>
          <a:stretch/>
        </p:blipFill>
        <p:spPr>
          <a:xfrm>
            <a:off x="1870944" y="2000106"/>
            <a:ext cx="5402112" cy="3710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C70672-9F05-43A9-84F2-42A6BEB06659}"/>
              </a:ext>
            </a:extLst>
          </p:cNvPr>
          <p:cNvSpPr/>
          <p:nvPr/>
        </p:nvSpPr>
        <p:spPr>
          <a:xfrm>
            <a:off x="3304844" y="761633"/>
            <a:ext cx="4998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블록체인 데이터를 통한 웹 모니터링 관련 </a:t>
            </a:r>
            <a:r>
              <a:rPr lang="en-US" altLang="ko-KR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js </a:t>
            </a:r>
            <a:r>
              <a:rPr lang="ko-KR" altLang="en-US" dirty="0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코드</a:t>
            </a:r>
            <a:endParaRPr lang="en-US" altLang="ko-KR" dirty="0">
              <a:latin typeface="타이포_팩토리 EB" panose="02020503020101020101" pitchFamily="18" charset="-127"/>
              <a:ea typeface="타이포_팩토리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47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핵심소스코드</a:t>
            </a: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(2)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90F648-8318-47A0-B322-BAB3AC8BF052}"/>
              </a:ext>
            </a:extLst>
          </p:cNvPr>
          <p:cNvSpPr/>
          <p:nvPr/>
        </p:nvSpPr>
        <p:spPr>
          <a:xfrm>
            <a:off x="3304844" y="761633"/>
            <a:ext cx="5287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컨테이너 추가 시 블록체인 계좌 생성을 위한 </a:t>
            </a:r>
            <a:r>
              <a:rPr lang="en-US" altLang="ko-KR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js </a:t>
            </a:r>
            <a:r>
              <a:rPr lang="ko-KR" altLang="en-US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코드</a:t>
            </a:r>
            <a:endParaRPr lang="en-US" altLang="ko-KR" dirty="0">
              <a:latin typeface="타이포_팩토리 EB" panose="02020503020101020101" pitchFamily="18" charset="-127"/>
              <a:ea typeface="타이포_팩토리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39C0E-A419-45E7-874E-40B2017E6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112" y="2869768"/>
            <a:ext cx="73437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4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en-US" altLang="ko-KR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설문조사 분석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767470" y="1798695"/>
            <a:ext cx="7363245" cy="3237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0CE2C-FEEB-4E2B-9575-84A718848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738" y="1872984"/>
            <a:ext cx="6372708" cy="30888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80B473-BFF7-4FEC-A774-5CBC5DA3F947}"/>
              </a:ext>
            </a:extLst>
          </p:cNvPr>
          <p:cNvSpPr/>
          <p:nvPr/>
        </p:nvSpPr>
        <p:spPr>
          <a:xfrm>
            <a:off x="791580" y="6228568"/>
            <a:ext cx="756084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BE7A1B-AC61-4649-AA65-B5650ABC1EA2}"/>
              </a:ext>
            </a:extLst>
          </p:cNvPr>
          <p:cNvSpPr txBox="1"/>
          <p:nvPr/>
        </p:nvSpPr>
        <p:spPr>
          <a:xfrm>
            <a:off x="603350" y="1267817"/>
            <a:ext cx="785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타이포_팩토리 EB" panose="02020503020101020101" pitchFamily="18" charset="-127"/>
                <a:ea typeface="타이포_팩토리 EB" panose="02020503020101020101" pitchFamily="18" charset="-127"/>
                <a:cs typeface="함초롬돋움" panose="020B0604000101010101" pitchFamily="50" charset="-127"/>
              </a:rPr>
              <a:t>물류 산업에서의</a:t>
            </a:r>
            <a:r>
              <a:rPr lang="en-US" altLang="ko-KR" sz="2400" b="1">
                <a:latin typeface="타이포_팩토리 EB" panose="02020503020101020101" pitchFamily="18" charset="-127"/>
                <a:ea typeface="타이포_팩토리 EB" panose="02020503020101020101" pitchFamily="18" charset="-127"/>
                <a:cs typeface="함초롬돋움" panose="020B0604000101010101" pitchFamily="50" charset="-127"/>
              </a:rPr>
              <a:t> IoT</a:t>
            </a:r>
            <a:r>
              <a:rPr lang="ko-KR" altLang="en-US" sz="2400" b="1">
                <a:latin typeface="타이포_팩토리 EB" panose="02020503020101020101" pitchFamily="18" charset="-127"/>
                <a:ea typeface="타이포_팩토리 EB" panose="02020503020101020101" pitchFamily="18" charset="-127"/>
                <a:cs typeface="함초롬돋움" panose="020B0604000101010101" pitchFamily="50" charset="-127"/>
              </a:rPr>
              <a:t> 기술에 대한 긍정적 전망</a:t>
            </a:r>
            <a:endParaRPr lang="en-US" altLang="ko-KR" sz="2400" b="1" dirty="0">
              <a:latin typeface="타이포_팩토리 EB" panose="02020503020101020101" pitchFamily="18" charset="-127"/>
              <a:ea typeface="타이포_팩토리 EB" panose="020205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C9E27-03F8-4B5B-B712-E8503D29C29A}"/>
              </a:ext>
            </a:extLst>
          </p:cNvPr>
          <p:cNvSpPr txBox="1"/>
          <p:nvPr/>
        </p:nvSpPr>
        <p:spPr>
          <a:xfrm>
            <a:off x="465359" y="5222869"/>
            <a:ext cx="8213280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한국해양수산개발원에서 국내외 글로벌 정기선사 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9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곳을 대상으로 설문조사를 한 결과 해외 선사는 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‘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이미 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IoT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의 영향을 받고 있다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’</a:t>
            </a:r>
            <a:r>
              <a:rPr lang="ko-KR" altLang="en-US" sz="150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가 </a:t>
            </a:r>
            <a:r>
              <a:rPr lang="en-US" altLang="ko-KR" sz="150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50%</a:t>
            </a:r>
            <a:r>
              <a:rPr lang="ko-KR" altLang="en-US" sz="150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임 </a:t>
            </a:r>
            <a:endParaRPr lang="en-US" altLang="ko-KR" sz="1500" dirty="0"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국내 선사는 </a:t>
            </a:r>
            <a:r>
              <a:rPr lang="en-US" altLang="ko-KR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‘</a:t>
            </a:r>
            <a:r>
              <a:rPr lang="ko-KR" altLang="en-US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현재는 없으나 </a:t>
            </a:r>
            <a:r>
              <a:rPr lang="en-US" altLang="ko-KR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1-2</a:t>
            </a:r>
            <a:r>
              <a:rPr lang="ko-KR" altLang="en-US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년 내에 </a:t>
            </a:r>
            <a:r>
              <a:rPr lang="en-US" altLang="ko-KR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IoT</a:t>
            </a:r>
            <a:r>
              <a:rPr lang="ko-KR" altLang="en-US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의 영향이 있을 것이다</a:t>
            </a:r>
            <a:r>
              <a:rPr lang="en-US" altLang="ko-KR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’</a:t>
            </a:r>
            <a:r>
              <a:rPr lang="ko-KR" altLang="en-US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에 </a:t>
            </a:r>
            <a:r>
              <a:rPr lang="en-US" altLang="ko-KR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40%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로 응답</a:t>
            </a:r>
          </a:p>
        </p:txBody>
      </p:sp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2D6FAE-B897-4865-A441-5A692A131914}"/>
              </a:ext>
            </a:extLst>
          </p:cNvPr>
          <p:cNvSpPr/>
          <p:nvPr/>
        </p:nvSpPr>
        <p:spPr>
          <a:xfrm>
            <a:off x="3304844" y="761633"/>
            <a:ext cx="4063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IoT </a:t>
            </a:r>
            <a:r>
              <a:rPr lang="ko-KR" altLang="en-US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환경에서 </a:t>
            </a:r>
            <a:r>
              <a:rPr lang="en-US" altLang="ko-KR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GPS </a:t>
            </a:r>
            <a:r>
              <a:rPr lang="ko-KR" altLang="en-US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값을 수신하는 코드 </a:t>
            </a:r>
            <a:endParaRPr lang="en-US" altLang="ko-KR" dirty="0">
              <a:latin typeface="타이포_팩토리 EB" panose="02020503020101020101" pitchFamily="18" charset="-127"/>
              <a:ea typeface="타이포_팩토리 EB" panose="02020503020101020101" pitchFamily="18" charset="-127"/>
            </a:endParaRPr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80FB44D8-6BC2-4CF6-A7E3-E0353039CE66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핵심소스코드</a:t>
            </a: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(3)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9EEC1C-022D-4FC1-B5B9-0B2707E330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11"/>
          <a:stretch/>
        </p:blipFill>
        <p:spPr>
          <a:xfrm>
            <a:off x="1637938" y="1340768"/>
            <a:ext cx="5868123" cy="47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9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2D6FAE-B897-4865-A441-5A692A131914}"/>
              </a:ext>
            </a:extLst>
          </p:cNvPr>
          <p:cNvSpPr/>
          <p:nvPr/>
        </p:nvSpPr>
        <p:spPr>
          <a:xfrm>
            <a:off x="3304844" y="761633"/>
            <a:ext cx="457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IoT </a:t>
            </a:r>
            <a:r>
              <a:rPr lang="ko-KR" altLang="en-US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환경에서 서버에 측정값을 전달하는 코드</a:t>
            </a:r>
            <a:endParaRPr lang="en-US" altLang="ko-KR" dirty="0">
              <a:latin typeface="타이포_팩토리 EB" panose="02020503020101020101" pitchFamily="18" charset="-127"/>
              <a:ea typeface="타이포_팩토리 EB" panose="02020503020101020101" pitchFamily="18" charset="-127"/>
            </a:endParaRPr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80FB44D8-6BC2-4CF6-A7E3-E0353039CE66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핵심소스코드</a:t>
            </a: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(4)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5F4F47-A714-42D8-9112-AAE13B4A7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997" y="1424981"/>
            <a:ext cx="4200006" cy="477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9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참조</a:t>
            </a: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-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 </a:t>
            </a: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H/W </a:t>
            </a:r>
            <a:r>
              <a:rPr kumimoji="0" lang="ko-KR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기능 실사사진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3E632A-577B-405F-9180-20C1BCD4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671307"/>
            <a:ext cx="3986588" cy="29899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956F96-DE08-4E9D-927C-3E8ED9DE2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844" y="2671307"/>
            <a:ext cx="3986588" cy="29899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021C85-31E3-4F25-B40C-77B68E96F59D}"/>
              </a:ext>
            </a:extLst>
          </p:cNvPr>
          <p:cNvSpPr txBox="1"/>
          <p:nvPr/>
        </p:nvSpPr>
        <p:spPr>
          <a:xfrm>
            <a:off x="1090799" y="2243328"/>
            <a:ext cx="259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외부 사진</a:t>
            </a:r>
            <a:endParaRPr lang="en-US" altLang="ko-KR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9E536-251A-4755-A971-747B30B7B89D}"/>
              </a:ext>
            </a:extLst>
          </p:cNvPr>
          <p:cNvSpPr txBox="1"/>
          <p:nvPr/>
        </p:nvSpPr>
        <p:spPr>
          <a:xfrm>
            <a:off x="5169107" y="2261950"/>
            <a:ext cx="259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내부 사진</a:t>
            </a:r>
            <a:endParaRPr lang="en-US" altLang="ko-KR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2404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en-US" altLang="ko-KR" sz="17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 </a:t>
            </a:r>
            <a:r>
              <a:rPr lang="ko-KR" altLang="en-US" sz="17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인터뷰결과서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-302" t="8566" r="302" b="46478"/>
          <a:stretch/>
        </p:blipFill>
        <p:spPr>
          <a:xfrm>
            <a:off x="720799" y="2141548"/>
            <a:ext cx="7667625" cy="3159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024726-E869-4194-8E46-301535310134}"/>
              </a:ext>
            </a:extLst>
          </p:cNvPr>
          <p:cNvSpPr txBox="1"/>
          <p:nvPr/>
        </p:nvSpPr>
        <p:spPr>
          <a:xfrm>
            <a:off x="918104" y="2526329"/>
            <a:ext cx="29852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주</a:t>
            </a:r>
            <a:r>
              <a:rPr lang="en-US" altLang="ko-KR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)</a:t>
            </a:r>
            <a:r>
              <a:rPr lang="ko-KR" altLang="en-US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리함 함성수 대표</a:t>
            </a:r>
            <a:r>
              <a:rPr lang="en-US" altLang="ko-KR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:</a:t>
            </a:r>
            <a:r>
              <a:rPr lang="ko-KR" altLang="en-US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 </a:t>
            </a:r>
            <a:endParaRPr lang="en-US" altLang="ko-KR" sz="1100" dirty="0"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“</a:t>
            </a:r>
            <a:r>
              <a:rPr lang="ko-KR" altLang="en-US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해외 이사의 특성상 </a:t>
            </a:r>
            <a:r>
              <a:rPr lang="ko-KR" altLang="en-US" sz="11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예상치 못한 파손이나 </a:t>
            </a:r>
            <a:endParaRPr lang="en-US" altLang="ko-KR" sz="1100" dirty="0">
              <a:solidFill>
                <a:srgbClr val="FF0000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  <a:cs typeface="함초롬돋움" panose="020B0604000101010101" pitchFamily="50" charset="-127"/>
            </a:endParaRPr>
          </a:p>
          <a:p>
            <a:pPr algn="just"/>
            <a:r>
              <a:rPr lang="ko-KR" altLang="en-US" sz="11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분실</a:t>
            </a:r>
            <a:r>
              <a:rPr lang="ko-KR" altLang="en-US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이 일어날 수 있습니다</a:t>
            </a:r>
            <a:r>
              <a:rPr lang="en-US" altLang="ko-KR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주로 운송 시스템이나 운송 과정에서 일어납니다</a:t>
            </a:r>
            <a:r>
              <a:rPr lang="en-US" altLang="ko-KR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. </a:t>
            </a:r>
          </a:p>
          <a:p>
            <a:pPr algn="just"/>
            <a:r>
              <a:rPr lang="ko-KR" altLang="en-US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이런 문제가 일어날 때가 제일 힘들어요</a:t>
            </a:r>
            <a:r>
              <a:rPr lang="en-US" altLang="ko-KR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F3E33-035B-4344-AB8E-131BFBBA9948}"/>
              </a:ext>
            </a:extLst>
          </p:cNvPr>
          <p:cNvSpPr txBox="1"/>
          <p:nvPr/>
        </p:nvSpPr>
        <p:spPr>
          <a:xfrm>
            <a:off x="4283968" y="2543692"/>
            <a:ext cx="40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컨테이너 분실 방지를 위한 </a:t>
            </a:r>
            <a:r>
              <a:rPr lang="en-US" altLang="ko-KR" sz="16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‘GPS’ </a:t>
            </a:r>
            <a:r>
              <a:rPr lang="ko-KR" altLang="en-US" sz="16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기능</a:t>
            </a:r>
            <a:r>
              <a:rPr lang="en-US" altLang="ko-KR" sz="16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필요</a:t>
            </a:r>
            <a:endParaRPr lang="en-US" altLang="ko-KR" sz="1600" dirty="0"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위치 추적 기능을 통해서</a:t>
            </a:r>
            <a:r>
              <a:rPr lang="en-US" altLang="ko-KR" sz="16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해당 컨테이너 분실 시 위치 파악 가능</a:t>
            </a:r>
            <a:endParaRPr lang="en-US" altLang="ko-KR" sz="1600" dirty="0"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FFD4EE-B2A7-4F74-8A6A-A7317A8DA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2" t="148" r="302" b="92612"/>
          <a:stretch/>
        </p:blipFill>
        <p:spPr>
          <a:xfrm>
            <a:off x="738187" y="1576811"/>
            <a:ext cx="7667625" cy="3043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A93AFB-9A86-43BF-AA04-D1613D89B592}"/>
              </a:ext>
            </a:extLst>
          </p:cNvPr>
          <p:cNvSpPr txBox="1"/>
          <p:nvPr/>
        </p:nvSpPr>
        <p:spPr>
          <a:xfrm>
            <a:off x="4283968" y="4004222"/>
            <a:ext cx="407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컨테이너 전체 이동 경로 추적을 위해</a:t>
            </a:r>
            <a:endParaRPr lang="en-US" altLang="ko-KR" sz="1500" dirty="0"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‘</a:t>
            </a:r>
            <a:r>
              <a:rPr lang="ko-KR" altLang="en-US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블록체인</a:t>
            </a:r>
            <a:r>
              <a:rPr lang="en-US" altLang="ko-KR" sz="15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’ 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기술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도입</a:t>
            </a:r>
            <a:endParaRPr lang="en-US" altLang="ko-KR" sz="1500" dirty="0"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위조가 거의 불가능한 방식의 암호체계 이므로</a:t>
            </a:r>
            <a:r>
              <a:rPr lang="en-US" altLang="ko-KR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ko-KR" altLang="en-US" sz="15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보안이 뛰어남</a:t>
            </a:r>
            <a:endParaRPr lang="en-US" altLang="ko-KR" sz="1500" dirty="0"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368B14-A62E-4864-952F-D73194071A00}"/>
              </a:ext>
            </a:extLst>
          </p:cNvPr>
          <p:cNvSpPr/>
          <p:nvPr/>
        </p:nvSpPr>
        <p:spPr>
          <a:xfrm>
            <a:off x="938712" y="4077072"/>
            <a:ext cx="298521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한인 운송회사 관계자</a:t>
            </a:r>
            <a:endParaRPr lang="en-US" altLang="ko-KR" sz="1100" dirty="0"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“</a:t>
            </a:r>
            <a:r>
              <a:rPr lang="ko-KR" altLang="en-US" sz="1100" dirty="0">
                <a:solidFill>
                  <a:srgbClr val="FF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컨테이너 도난 사건</a:t>
            </a:r>
            <a:r>
              <a:rPr lang="ko-KR" altLang="en-US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이</a:t>
            </a:r>
            <a:r>
              <a:rPr lang="ko-KR" altLang="en-US" sz="1100" dirty="0"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자주 발생하고 있는 것이 사실</a:t>
            </a:r>
            <a:r>
              <a:rPr lang="en-US" altLang="ko-KR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”,</a:t>
            </a:r>
          </a:p>
          <a:p>
            <a:r>
              <a:rPr lang="en-US" altLang="ko-KR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“</a:t>
            </a:r>
            <a:r>
              <a:rPr lang="ko-KR" altLang="en-US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이 업계에 종사한 한인들은 누구나 한번쯤 경험하는 일</a:t>
            </a:r>
            <a:r>
              <a:rPr lang="en-US" altLang="ko-KR" sz="1100" dirty="0">
                <a:latin typeface="타이포_팩토리 L" panose="02020503020101020101" pitchFamily="18" charset="-127"/>
                <a:ea typeface="타이포_팩토리 L" panose="02020503020101020101" pitchFamily="18" charset="-127"/>
                <a:cs typeface="함초롬돋움" panose="020B0604000101010101" pitchFamily="50" charset="-127"/>
              </a:rPr>
              <a:t>”</a:t>
            </a:r>
            <a:endParaRPr lang="ko-KR" altLang="en-US" sz="1100" dirty="0">
              <a:latin typeface="타이포_팩토리 L" panose="02020503020101020101" pitchFamily="18" charset="-127"/>
              <a:ea typeface="타이포_팩토리 L" panose="020205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179771-2DF7-455B-B12C-BE82E4C5899D}"/>
              </a:ext>
            </a:extLst>
          </p:cNvPr>
          <p:cNvSpPr/>
          <p:nvPr/>
        </p:nvSpPr>
        <p:spPr>
          <a:xfrm>
            <a:off x="938712" y="1984634"/>
            <a:ext cx="1944216" cy="4713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6612F-C217-4878-BDDB-D45166236D89}"/>
              </a:ext>
            </a:extLst>
          </p:cNvPr>
          <p:cNvSpPr txBox="1"/>
          <p:nvPr/>
        </p:nvSpPr>
        <p:spPr>
          <a:xfrm>
            <a:off x="938712" y="203889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물류 파손</a:t>
            </a:r>
            <a:r>
              <a:rPr lang="en-US" altLang="ko-KR" b="1" dirty="0"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및 분실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4EEC2C-3750-4E15-BC11-331C463DDAD9}"/>
              </a:ext>
            </a:extLst>
          </p:cNvPr>
          <p:cNvSpPr/>
          <p:nvPr/>
        </p:nvSpPr>
        <p:spPr>
          <a:xfrm>
            <a:off x="938712" y="3544376"/>
            <a:ext cx="1584176" cy="4713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D76C5-3777-41AE-B599-A10BBE84A9A5}"/>
              </a:ext>
            </a:extLst>
          </p:cNvPr>
          <p:cNvSpPr txBox="1"/>
          <p:nvPr/>
        </p:nvSpPr>
        <p:spPr>
          <a:xfrm>
            <a:off x="938712" y="359539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타이포_팩토리 B" panose="02020503020101020101" pitchFamily="18" charset="-127"/>
                <a:ea typeface="타이포_팩토리 B" panose="02020503020101020101" pitchFamily="18" charset="-127"/>
                <a:cs typeface="함초롬돋움" panose="020B0604000101010101" pitchFamily="50" charset="-127"/>
              </a:rPr>
              <a:t>컨테이너 도난</a:t>
            </a:r>
          </a:p>
        </p:txBody>
      </p:sp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C3D19B-E756-4974-8BC2-1740B2A8A4C3}"/>
              </a:ext>
            </a:extLst>
          </p:cNvPr>
          <p:cNvSpPr/>
          <p:nvPr/>
        </p:nvSpPr>
        <p:spPr>
          <a:xfrm>
            <a:off x="1622884" y="5886777"/>
            <a:ext cx="6300700" cy="3110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Picture 4" descr="스마트컨테이너 ICO 분석을 시작하겠습니다.. 스마트컨테이너 ICO 어떠한 코인인지 알아보겠습니다. | by winstead29 |  Medium">
            <a:extLst>
              <a:ext uri="{FF2B5EF4-FFF2-40B4-BE49-F238E27FC236}">
                <a16:creationId xmlns:a16="http://schemas.microsoft.com/office/drawing/2014/main" id="{B997C8DC-D47C-4382-AF1E-4FEC38A6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00" y="1268760"/>
            <a:ext cx="2193031" cy="18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E9E7CC-5FBD-44F0-A528-976DB23A99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043" r="15181"/>
          <a:stretch/>
        </p:blipFill>
        <p:spPr>
          <a:xfrm>
            <a:off x="971600" y="1326758"/>
            <a:ext cx="2193030" cy="18269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83C96C-92D1-4F9A-A74E-DAE48F85213B}"/>
              </a:ext>
            </a:extLst>
          </p:cNvPr>
          <p:cNvSpPr/>
          <p:nvPr/>
        </p:nvSpPr>
        <p:spPr>
          <a:xfrm>
            <a:off x="1245640" y="3342764"/>
            <a:ext cx="1644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100">
                <a:latin typeface="타이포_팩토리 B" panose="02020503020101020101" pitchFamily="18" charset="-127"/>
                <a:ea typeface="타이포_팩토리 B" panose="02020503020101020101" pitchFamily="18" charset="-127"/>
                <a:cs typeface="Times New Roman" panose="02020603050405020304" pitchFamily="18" charset="0"/>
              </a:rPr>
              <a:t>기존 컨테이너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56A147-7CE4-4B0C-A12C-A4550431036A}"/>
              </a:ext>
            </a:extLst>
          </p:cNvPr>
          <p:cNvSpPr/>
          <p:nvPr/>
        </p:nvSpPr>
        <p:spPr>
          <a:xfrm>
            <a:off x="6453036" y="3334460"/>
            <a:ext cx="1821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100">
                <a:latin typeface="타이포_팩토리 B" panose="02020503020101020101" pitchFamily="18" charset="-127"/>
                <a:ea typeface="타이포_팩토리 B" panose="02020503020101020101" pitchFamily="18" charset="-127"/>
                <a:cs typeface="Times New Roman" panose="02020603050405020304" pitchFamily="18" charset="0"/>
              </a:rPr>
              <a:t>스마트 컨테이너</a:t>
            </a:r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7143B42-E19C-4DEF-B0A8-F3093146A81F}"/>
              </a:ext>
            </a:extLst>
          </p:cNvPr>
          <p:cNvSpPr/>
          <p:nvPr/>
        </p:nvSpPr>
        <p:spPr>
          <a:xfrm>
            <a:off x="3635896" y="1746400"/>
            <a:ext cx="2121024" cy="9424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B344E1-C3D8-4284-8DBC-1FD19E626688}"/>
              </a:ext>
            </a:extLst>
          </p:cNvPr>
          <p:cNvSpPr/>
          <p:nvPr/>
        </p:nvSpPr>
        <p:spPr>
          <a:xfrm>
            <a:off x="2199866" y="3827590"/>
            <a:ext cx="4678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기존에 사용되던 컨테이너의 외∙내부 형태를 </a:t>
            </a:r>
            <a:endParaRPr lang="en-US" altLang="ko-KR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algn="ctr"/>
            <a:r>
              <a:rPr lang="ko-KR" altLang="ko-KR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스마트 컨테이너로 </a:t>
            </a:r>
            <a:r>
              <a:rPr lang="ko-KR" altLang="en-US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바로 </a:t>
            </a:r>
            <a:r>
              <a:rPr lang="ko-KR" altLang="ko-KR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교체하는 것은 </a:t>
            </a:r>
            <a:endParaRPr lang="en-US" altLang="ko-KR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algn="ctr"/>
            <a:r>
              <a:rPr lang="ko-KR" altLang="ko-KR">
                <a:solidFill>
                  <a:srgbClr val="C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비용적∙인력적 측면</a:t>
            </a:r>
            <a:r>
              <a:rPr lang="ko-KR" altLang="en-US">
                <a:solidFill>
                  <a:srgbClr val="C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에서 현실성이 떨어짐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26A679C5-0840-455C-8FE5-8FA0FC866F4E}"/>
              </a:ext>
            </a:extLst>
          </p:cNvPr>
          <p:cNvSpPr/>
          <p:nvPr/>
        </p:nvSpPr>
        <p:spPr>
          <a:xfrm>
            <a:off x="3961421" y="4835896"/>
            <a:ext cx="1469974" cy="704669"/>
          </a:xfrm>
          <a:prstGeom prst="downArrow">
            <a:avLst>
              <a:gd name="adj1" fmla="val 73834"/>
              <a:gd name="adj2" fmla="val 50000"/>
            </a:avLst>
          </a:prstGeom>
          <a:gradFill>
            <a:gsLst>
              <a:gs pos="12000">
                <a:schemeClr val="bg1"/>
              </a:gs>
              <a:gs pos="30000">
                <a:schemeClr val="accent5">
                  <a:lumMod val="20000"/>
                  <a:lumOff val="80000"/>
                </a:schemeClr>
              </a:gs>
              <a:gs pos="64000">
                <a:schemeClr val="accent1">
                  <a:lumMod val="45000"/>
                  <a:lumOff val="55000"/>
                </a:schemeClr>
              </a:gs>
              <a:gs pos="97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A9641E-6D7A-4D67-9359-E72EB73663B5}"/>
              </a:ext>
            </a:extLst>
          </p:cNvPr>
          <p:cNvSpPr/>
          <p:nvPr/>
        </p:nvSpPr>
        <p:spPr>
          <a:xfrm>
            <a:off x="1287949" y="5699992"/>
            <a:ext cx="6816917" cy="413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15000"/>
              </a:lnSpc>
              <a:spcAft>
                <a:spcPts val="1200"/>
              </a:spcAft>
            </a:pPr>
            <a:r>
              <a:rPr lang="ko-KR" altLang="en-US" sz="2000" b="1" kern="0" spc="-10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기존 </a:t>
            </a:r>
            <a:r>
              <a:rPr lang="ko-KR" altLang="en-US" sz="2000" b="1" kern="0" spc="-10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컨테이너에 내부 장비를 부착하여 지능화 기능을 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구현</a:t>
            </a:r>
            <a:endParaRPr lang="en-US" altLang="ko-KR" sz="2000" b="1" kern="0" spc="-100" dirty="0">
              <a:solidFill>
                <a:srgbClr val="000000"/>
              </a:solidFill>
              <a:latin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33" name="제목 12">
            <a:extLst>
              <a:ext uri="{FF2B5EF4-FFF2-40B4-BE49-F238E27FC236}">
                <a16:creationId xmlns:a16="http://schemas.microsoft.com/office/drawing/2014/main" id="{75F84A59-916A-4C37-9D18-579FE57F23C6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en-US" altLang="ko-KR" sz="17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 </a:t>
            </a:r>
            <a:r>
              <a:rPr lang="ko-KR" altLang="en-US" sz="17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환경 분석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E9CC77-2A8A-42B2-8E1D-8BDE2A802FA4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671A82-D874-4431-8246-D9DA5D889CA2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E98A6E-174B-4B36-8DED-DD8367B2F0ED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제목 12">
            <a:extLst>
              <a:ext uri="{FF2B5EF4-FFF2-40B4-BE49-F238E27FC236}">
                <a16:creationId xmlns:a16="http://schemas.microsoft.com/office/drawing/2014/main" id="{2E8A3855-58E7-45ED-8FA6-EBE87E774B32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ko-KR" altLang="en-US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요구사항 정의서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5F627C99-777C-4992-B04D-8A34B05E0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506749D-88D7-4445-A256-93DE2547D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막힌 원호 18">
            <a:extLst>
              <a:ext uri="{FF2B5EF4-FFF2-40B4-BE49-F238E27FC236}">
                <a16:creationId xmlns:a16="http://schemas.microsoft.com/office/drawing/2014/main" id="{54FFF25E-1370-41D1-8F9C-9494EDFC405D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바닥글 개체 틀 11">
            <a:extLst>
              <a:ext uri="{FF2B5EF4-FFF2-40B4-BE49-F238E27FC236}">
                <a16:creationId xmlns:a16="http://schemas.microsoft.com/office/drawing/2014/main" id="{6EC697E6-2C70-4AC7-B4FE-D83EB4914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32227"/>
            <a:ext cx="28956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5414A7-AD6E-4204-A1A8-E05FDA45788D}"/>
              </a:ext>
            </a:extLst>
          </p:cNvPr>
          <p:cNvSpPr/>
          <p:nvPr/>
        </p:nvSpPr>
        <p:spPr>
          <a:xfrm>
            <a:off x="791580" y="6228568"/>
            <a:ext cx="756084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4CC7C272-ED63-475F-9C92-0654A362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80747"/>
              </p:ext>
            </p:extLst>
          </p:nvPr>
        </p:nvGraphicFramePr>
        <p:xfrm>
          <a:off x="465461" y="1881964"/>
          <a:ext cx="8210996" cy="2324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205">
                  <a:extLst>
                    <a:ext uri="{9D8B030D-6E8A-4147-A177-3AD203B41FA5}">
                      <a16:colId xmlns:a16="http://schemas.microsoft.com/office/drawing/2014/main" val="426640762"/>
                    </a:ext>
                  </a:extLst>
                </a:gridCol>
                <a:gridCol w="1268338">
                  <a:extLst>
                    <a:ext uri="{9D8B030D-6E8A-4147-A177-3AD203B41FA5}">
                      <a16:colId xmlns:a16="http://schemas.microsoft.com/office/drawing/2014/main" val="1106855263"/>
                    </a:ext>
                  </a:extLst>
                </a:gridCol>
                <a:gridCol w="1226278">
                  <a:extLst>
                    <a:ext uri="{9D8B030D-6E8A-4147-A177-3AD203B41FA5}">
                      <a16:colId xmlns:a16="http://schemas.microsoft.com/office/drawing/2014/main" val="1485014220"/>
                    </a:ext>
                  </a:extLst>
                </a:gridCol>
                <a:gridCol w="3387011">
                  <a:extLst>
                    <a:ext uri="{9D8B030D-6E8A-4147-A177-3AD203B41FA5}">
                      <a16:colId xmlns:a16="http://schemas.microsoft.com/office/drawing/2014/main" val="1979901538"/>
                    </a:ext>
                  </a:extLst>
                </a:gridCol>
                <a:gridCol w="1013164">
                  <a:extLst>
                    <a:ext uri="{9D8B030D-6E8A-4147-A177-3AD203B41FA5}">
                      <a16:colId xmlns:a16="http://schemas.microsoft.com/office/drawing/2014/main" val="3332273546"/>
                    </a:ext>
                  </a:extLst>
                </a:gridCol>
              </a:tblGrid>
              <a:tr h="320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요구사항</a:t>
                      </a:r>
                      <a:r>
                        <a:rPr lang="en-US" altLang="ko-KR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ID</a:t>
                      </a:r>
                      <a:endParaRPr lang="ko-KR" altLang="en-US" sz="1400" b="1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기능명</a:t>
                      </a:r>
                      <a:endParaRPr lang="ko-KR" altLang="en-US" sz="1400" b="1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세부사항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예외사항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45333"/>
                  </a:ext>
                </a:extLst>
              </a:tr>
              <a:tr h="829475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1" dirty="0"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컨테이너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환경관리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300" b="0" dirty="0" err="1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온습도</a:t>
                      </a: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 조절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9388" indent="-179388" latinLnBrk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내의 온습도를 파악하여 관리자에 의해 입력된 </a:t>
                      </a:r>
                      <a:r>
                        <a:rPr lang="ko-KR" altLang="en-US" sz="1300" b="0" dirty="0" err="1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온습도</a:t>
                      </a: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 값을 유지한다</a:t>
                      </a:r>
                      <a:r>
                        <a:rPr lang="en-US" altLang="ko-KR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b="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300" b="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276802"/>
                  </a:ext>
                </a:extLst>
              </a:tr>
              <a:tr h="58754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화재관리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9388" indent="-179388" latinLnBrk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내부의 </a:t>
                      </a:r>
                      <a:r>
                        <a:rPr lang="ko-KR" altLang="en-US" sz="1300" b="0" dirty="0" err="1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가스량을</a:t>
                      </a: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 파악하여 화재 유무를 알 수 있다</a:t>
                      </a:r>
                      <a:r>
                        <a:rPr lang="en-US" altLang="ko-KR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b="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300" b="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225539"/>
                  </a:ext>
                </a:extLst>
              </a:tr>
              <a:tr h="58754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위치관리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GPS </a:t>
                      </a: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9388" indent="-179388" latinLnBrk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컨테이너의 </a:t>
                      </a:r>
                      <a:r>
                        <a:rPr lang="en-US" altLang="ko-KR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GPS</a:t>
                      </a: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를 파악한다</a:t>
                      </a:r>
                      <a:r>
                        <a:rPr lang="en-US" altLang="ko-KR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b="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300" b="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511318"/>
                  </a:ext>
                </a:extLst>
              </a:tr>
            </a:tbl>
          </a:graphicData>
        </a:graphic>
      </p:graphicFrame>
      <p:graphicFrame>
        <p:nvGraphicFramePr>
          <p:cNvPr id="28" name="표 3">
            <a:extLst>
              <a:ext uri="{FF2B5EF4-FFF2-40B4-BE49-F238E27FC236}">
                <a16:creationId xmlns:a16="http://schemas.microsoft.com/office/drawing/2014/main" id="{0F435EF7-407B-4322-A91C-19BB617FC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23062"/>
              </p:ext>
            </p:extLst>
          </p:nvPr>
        </p:nvGraphicFramePr>
        <p:xfrm>
          <a:off x="465461" y="4271885"/>
          <a:ext cx="8210994" cy="96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204">
                  <a:extLst>
                    <a:ext uri="{9D8B030D-6E8A-4147-A177-3AD203B41FA5}">
                      <a16:colId xmlns:a16="http://schemas.microsoft.com/office/drawing/2014/main" val="426640762"/>
                    </a:ext>
                  </a:extLst>
                </a:gridCol>
                <a:gridCol w="1268338">
                  <a:extLst>
                    <a:ext uri="{9D8B030D-6E8A-4147-A177-3AD203B41FA5}">
                      <a16:colId xmlns:a16="http://schemas.microsoft.com/office/drawing/2014/main" val="1106855263"/>
                    </a:ext>
                  </a:extLst>
                </a:gridCol>
                <a:gridCol w="1226278">
                  <a:extLst>
                    <a:ext uri="{9D8B030D-6E8A-4147-A177-3AD203B41FA5}">
                      <a16:colId xmlns:a16="http://schemas.microsoft.com/office/drawing/2014/main" val="1485014220"/>
                    </a:ext>
                  </a:extLst>
                </a:gridCol>
                <a:gridCol w="3390299">
                  <a:extLst>
                    <a:ext uri="{9D8B030D-6E8A-4147-A177-3AD203B41FA5}">
                      <a16:colId xmlns:a16="http://schemas.microsoft.com/office/drawing/2014/main" val="1979901538"/>
                    </a:ext>
                  </a:extLst>
                </a:gridCol>
                <a:gridCol w="1009875">
                  <a:extLst>
                    <a:ext uri="{9D8B030D-6E8A-4147-A177-3AD203B41FA5}">
                      <a16:colId xmlns:a16="http://schemas.microsoft.com/office/drawing/2014/main" val="3332273546"/>
                    </a:ext>
                  </a:extLst>
                </a:gridCol>
              </a:tblGrid>
              <a:tr h="293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요구사항</a:t>
                      </a:r>
                      <a:r>
                        <a:rPr lang="en-US" altLang="ko-KR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ID</a:t>
                      </a:r>
                      <a:endParaRPr lang="ko-KR" altLang="en-US" sz="1400" b="1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기능명</a:t>
                      </a:r>
                      <a:endParaRPr lang="ko-KR" altLang="en-US" sz="1400" b="1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세부사항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예외사항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45333"/>
                  </a:ext>
                </a:extLst>
              </a:tr>
              <a:tr h="6642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1" dirty="0"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블록체인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데이터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데이터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9388" indent="-179388" algn="l" rtl="0" eaLnBrk="1" fontAlgn="t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ko-KR" sz="13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시간별 </a:t>
                      </a:r>
                      <a:r>
                        <a:rPr lang="ko-KR" altLang="ko-KR" sz="13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온습도</a:t>
                      </a:r>
                      <a:r>
                        <a:rPr lang="en-US" altLang="ko-KR" sz="13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ko-KR" sz="13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가스량</a:t>
                      </a:r>
                      <a:r>
                        <a:rPr lang="en-US" altLang="ko-KR" sz="13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GPS</a:t>
                      </a:r>
                      <a:r>
                        <a:rPr lang="ko-KR" altLang="ko-KR" sz="13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의 데이터를</a:t>
                      </a:r>
                      <a:r>
                        <a:rPr lang="en-US" altLang="ko-KR" sz="13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 </a:t>
                      </a:r>
                      <a:r>
                        <a:rPr lang="ko-KR" altLang="en-US" sz="13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웹 서버로부터 전달받아 저장한다</a:t>
                      </a:r>
                      <a:r>
                        <a:rPr lang="en-US" altLang="ko-KR" sz="13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300" b="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276802"/>
                  </a:ext>
                </a:extLst>
              </a:tr>
            </a:tbl>
          </a:graphicData>
        </a:graphic>
      </p:graphicFrame>
      <p:graphicFrame>
        <p:nvGraphicFramePr>
          <p:cNvPr id="29" name="표 3">
            <a:extLst>
              <a:ext uri="{FF2B5EF4-FFF2-40B4-BE49-F238E27FC236}">
                <a16:creationId xmlns:a16="http://schemas.microsoft.com/office/drawing/2014/main" id="{CC66738B-CB9F-4EE8-A152-1866D0F9E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93604"/>
              </p:ext>
            </p:extLst>
          </p:nvPr>
        </p:nvGraphicFramePr>
        <p:xfrm>
          <a:off x="466156" y="5301208"/>
          <a:ext cx="8210994" cy="878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204">
                  <a:extLst>
                    <a:ext uri="{9D8B030D-6E8A-4147-A177-3AD203B41FA5}">
                      <a16:colId xmlns:a16="http://schemas.microsoft.com/office/drawing/2014/main" val="426640762"/>
                    </a:ext>
                  </a:extLst>
                </a:gridCol>
                <a:gridCol w="1268338">
                  <a:extLst>
                    <a:ext uri="{9D8B030D-6E8A-4147-A177-3AD203B41FA5}">
                      <a16:colId xmlns:a16="http://schemas.microsoft.com/office/drawing/2014/main" val="1106855263"/>
                    </a:ext>
                  </a:extLst>
                </a:gridCol>
                <a:gridCol w="1226278">
                  <a:extLst>
                    <a:ext uri="{9D8B030D-6E8A-4147-A177-3AD203B41FA5}">
                      <a16:colId xmlns:a16="http://schemas.microsoft.com/office/drawing/2014/main" val="1485014220"/>
                    </a:ext>
                  </a:extLst>
                </a:gridCol>
                <a:gridCol w="3390299">
                  <a:extLst>
                    <a:ext uri="{9D8B030D-6E8A-4147-A177-3AD203B41FA5}">
                      <a16:colId xmlns:a16="http://schemas.microsoft.com/office/drawing/2014/main" val="1979901538"/>
                    </a:ext>
                  </a:extLst>
                </a:gridCol>
                <a:gridCol w="1009875">
                  <a:extLst>
                    <a:ext uri="{9D8B030D-6E8A-4147-A177-3AD203B41FA5}">
                      <a16:colId xmlns:a16="http://schemas.microsoft.com/office/drawing/2014/main" val="33322735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요구사항</a:t>
                      </a:r>
                      <a:r>
                        <a:rPr lang="en-US" altLang="ko-KR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ID</a:t>
                      </a:r>
                      <a:endParaRPr lang="ko-KR" altLang="en-US" sz="1400" b="1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기능명</a:t>
                      </a:r>
                      <a:endParaRPr lang="ko-KR" altLang="en-US" sz="1400" b="1" dirty="0"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세부사항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예외사항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45333"/>
                  </a:ext>
                </a:extLst>
              </a:tr>
              <a:tr h="573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1" dirty="0"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UI</a:t>
                      </a:r>
                      <a:endParaRPr lang="ko-KR" altLang="en-US" sz="1300" b="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300" b="0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UI</a:t>
                      </a:r>
                      <a:endParaRPr lang="ko-KR" altLang="en-US" sz="1300" b="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9388" indent="-179388" algn="l" rtl="0" eaLnBrk="1" fontAlgn="t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컨테이너의 시간별 온도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습도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가스량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GPS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를 사용자에게 보여준다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300" b="0" dirty="0"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276802"/>
                  </a:ext>
                </a:extLst>
              </a:tr>
            </a:tbl>
          </a:graphicData>
        </a:graphic>
      </p:graphicFrame>
      <p:sp>
        <p:nvSpPr>
          <p:cNvPr id="30" name="Rect 0">
            <a:extLst>
              <a:ext uri="{FF2B5EF4-FFF2-40B4-BE49-F238E27FC236}">
                <a16:creationId xmlns:a16="http://schemas.microsoft.com/office/drawing/2014/main" id="{90A17054-EA9C-45C4-9AC3-DCAF65E20802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기능별 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ko-KR" altLang="en-US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요구사항 정의서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바닥글 개체 틀 11">
            <a:extLst>
              <a:ext uri="{FF2B5EF4-FFF2-40B4-BE49-F238E27FC236}">
                <a16:creationId xmlns:a16="http://schemas.microsoft.com/office/drawing/2014/main" id="{526639BD-F0D7-4051-83BD-512913AB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91BD52-C368-4B1B-8784-EB334334CD2A}"/>
              </a:ext>
            </a:extLst>
          </p:cNvPr>
          <p:cNvSpPr/>
          <p:nvPr/>
        </p:nvSpPr>
        <p:spPr>
          <a:xfrm>
            <a:off x="791580" y="6228568"/>
            <a:ext cx="756084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graphicFrame>
        <p:nvGraphicFramePr>
          <p:cNvPr id="27" name="표 3">
            <a:extLst>
              <a:ext uri="{FF2B5EF4-FFF2-40B4-BE49-F238E27FC236}">
                <a16:creationId xmlns:a16="http://schemas.microsoft.com/office/drawing/2014/main" id="{BF9DB9E0-05CC-4418-AE86-42A2D3425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844115"/>
              </p:ext>
            </p:extLst>
          </p:nvPr>
        </p:nvGraphicFramePr>
        <p:xfrm>
          <a:off x="476897" y="1854517"/>
          <a:ext cx="8127551" cy="1724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936">
                  <a:extLst>
                    <a:ext uri="{9D8B030D-6E8A-4147-A177-3AD203B41FA5}">
                      <a16:colId xmlns:a16="http://schemas.microsoft.com/office/drawing/2014/main" val="426640762"/>
                    </a:ext>
                  </a:extLst>
                </a:gridCol>
                <a:gridCol w="1095294">
                  <a:extLst>
                    <a:ext uri="{9D8B030D-6E8A-4147-A177-3AD203B41FA5}">
                      <a16:colId xmlns:a16="http://schemas.microsoft.com/office/drawing/2014/main" val="1106855263"/>
                    </a:ext>
                  </a:extLst>
                </a:gridCol>
                <a:gridCol w="1494797">
                  <a:extLst>
                    <a:ext uri="{9D8B030D-6E8A-4147-A177-3AD203B41FA5}">
                      <a16:colId xmlns:a16="http://schemas.microsoft.com/office/drawing/2014/main" val="1485014220"/>
                    </a:ext>
                  </a:extLst>
                </a:gridCol>
                <a:gridCol w="4733524">
                  <a:extLst>
                    <a:ext uri="{9D8B030D-6E8A-4147-A177-3AD203B41FA5}">
                      <a16:colId xmlns:a16="http://schemas.microsoft.com/office/drawing/2014/main" val="1979901538"/>
                    </a:ext>
                  </a:extLst>
                </a:gridCol>
              </a:tblGrid>
              <a:tr h="23868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구분</a:t>
                      </a:r>
                    </a:p>
                  </a:txBody>
                  <a:tcPr marL="36000" marR="36000" marT="8570" marB="8570" anchor="ctr"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 dirty="0">
                        <a:solidFill>
                          <a:schemeClr val="bg1"/>
                        </a:solidFill>
                        <a:effectLst/>
                        <a:latin typeface="타이포_팩토리 B" panose="02020503020101020101" pitchFamily="18" charset="-127"/>
                        <a:ea typeface="타이포_팩토리 B" panose="02020503020101020101" pitchFamily="18" charset="-127"/>
                      </a:endParaRPr>
                    </a:p>
                  </a:txBody>
                  <a:tcPr marL="36000" marR="36000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</a:t>
                      </a:r>
                    </a:p>
                  </a:txBody>
                  <a:tcPr marL="36000" marR="36000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설명</a:t>
                      </a:r>
                    </a:p>
                  </a:txBody>
                  <a:tcPr marL="36000" marR="36000" marT="8570" marB="8570" anchor="ctr"/>
                </a:tc>
                <a:extLst>
                  <a:ext uri="{0D108BD9-81ED-4DB2-BD59-A6C34878D82A}">
                    <a16:rowId xmlns:a16="http://schemas.microsoft.com/office/drawing/2014/main" val="106645333"/>
                  </a:ext>
                </a:extLst>
              </a:tr>
              <a:tr h="46822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S/W</a:t>
                      </a:r>
                    </a:p>
                  </a:txBody>
                  <a:tcPr marL="36000" marR="36000" marT="8570" marB="8570" anchor="ctr"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소유자</a:t>
                      </a:r>
                    </a:p>
                  </a:txBody>
                  <a:tcPr marL="36000" marR="36000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로그인</a:t>
                      </a:r>
                    </a:p>
                  </a:txBody>
                  <a:tcPr marL="36000" marR="36000" marT="8570" marB="8570" anchor="ctr"/>
                </a:tc>
                <a:tc>
                  <a:txBody>
                    <a:bodyPr/>
                    <a:lstStyle/>
                    <a:p>
                      <a:pPr marL="285750" marR="0" indent="-198438" algn="l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UI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를 통해 로그인을 할 수 있다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36000" marR="36000" marT="8570" marB="8570" anchor="ctr"/>
                </a:tc>
                <a:extLst>
                  <a:ext uri="{0D108BD9-81ED-4DB2-BD59-A6C34878D82A}">
                    <a16:rowId xmlns:a16="http://schemas.microsoft.com/office/drawing/2014/main" val="3045276802"/>
                  </a:ext>
                </a:extLst>
              </a:tr>
              <a:tr h="468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정보 확인</a:t>
                      </a:r>
                    </a:p>
                  </a:txBody>
                  <a:tcPr marL="36000" marR="36000" marT="8570" marB="8570" anchor="ctr"/>
                </a:tc>
                <a:tc>
                  <a:txBody>
                    <a:bodyPr/>
                    <a:lstStyle/>
                    <a:p>
                      <a:pPr marL="285750" marR="0" indent="-198438" algn="l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소유하는 컨테이너의 위치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b="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온습도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, </a:t>
                      </a:r>
                      <a:r>
                        <a:rPr lang="ko-KR" altLang="en-US" sz="1300" b="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가스량을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 시간별로 확인할 수 있다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36000" marR="36000" marT="8570" marB="8570" anchor="ctr"/>
                </a:tc>
                <a:extLst>
                  <a:ext uri="{0D108BD9-81ED-4DB2-BD59-A6C34878D82A}">
                    <a16:rowId xmlns:a16="http://schemas.microsoft.com/office/drawing/2014/main" val="3937225539"/>
                  </a:ext>
                </a:extLst>
              </a:tr>
              <a:tr h="46822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관리자</a:t>
                      </a:r>
                    </a:p>
                  </a:txBody>
                  <a:tcPr marL="36000" marR="36000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정보 기록</a:t>
                      </a:r>
                    </a:p>
                  </a:txBody>
                  <a:tcPr marL="36000" marR="36000" marT="8570" marB="8570" anchor="ctr"/>
                </a:tc>
                <a:tc>
                  <a:txBody>
                    <a:bodyPr/>
                    <a:lstStyle/>
                    <a:p>
                      <a:pPr marL="285750" marR="0" indent="-198438" algn="l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UI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를 통해 컨테이너별 정보를 입력할 수 있다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36000" marR="36000" marT="8570" marB="8570" anchor="ctr"/>
                </a:tc>
                <a:extLst>
                  <a:ext uri="{0D108BD9-81ED-4DB2-BD59-A6C34878D82A}">
                    <a16:rowId xmlns:a16="http://schemas.microsoft.com/office/drawing/2014/main" val="1217511318"/>
                  </a:ext>
                </a:extLst>
              </a:tr>
            </a:tbl>
          </a:graphicData>
        </a:graphic>
      </p:graphicFrame>
      <p:graphicFrame>
        <p:nvGraphicFramePr>
          <p:cNvPr id="28" name="표 3">
            <a:extLst>
              <a:ext uri="{FF2B5EF4-FFF2-40B4-BE49-F238E27FC236}">
                <a16:creationId xmlns:a16="http://schemas.microsoft.com/office/drawing/2014/main" id="{61785B74-8D45-4D8D-94DA-D6D129C23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89705"/>
              </p:ext>
            </p:extLst>
          </p:nvPr>
        </p:nvGraphicFramePr>
        <p:xfrm>
          <a:off x="468312" y="3717032"/>
          <a:ext cx="8136136" cy="2799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607">
                  <a:extLst>
                    <a:ext uri="{9D8B030D-6E8A-4147-A177-3AD203B41FA5}">
                      <a16:colId xmlns:a16="http://schemas.microsoft.com/office/drawing/2014/main" val="426640762"/>
                    </a:ext>
                  </a:extLst>
                </a:gridCol>
                <a:gridCol w="2075771">
                  <a:extLst>
                    <a:ext uri="{9D8B030D-6E8A-4147-A177-3AD203B41FA5}">
                      <a16:colId xmlns:a16="http://schemas.microsoft.com/office/drawing/2014/main" val="1106855263"/>
                    </a:ext>
                  </a:extLst>
                </a:gridCol>
                <a:gridCol w="4732758">
                  <a:extLst>
                    <a:ext uri="{9D8B030D-6E8A-4147-A177-3AD203B41FA5}">
                      <a16:colId xmlns:a16="http://schemas.microsoft.com/office/drawing/2014/main" val="1485014220"/>
                    </a:ext>
                  </a:extLst>
                </a:gridCol>
              </a:tblGrid>
              <a:tr h="304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구분</a:t>
                      </a:r>
                    </a:p>
                  </a:txBody>
                  <a:tcPr marL="30996" marR="30996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기능</a:t>
                      </a:r>
                    </a:p>
                  </a:txBody>
                  <a:tcPr marL="30996" marR="30996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타이포_팩토리 B" panose="02020503020101020101" pitchFamily="18" charset="-127"/>
                          <a:ea typeface="타이포_팩토리 B" panose="02020503020101020101" pitchFamily="18" charset="-127"/>
                        </a:rPr>
                        <a:t>설명</a:t>
                      </a:r>
                    </a:p>
                  </a:txBody>
                  <a:tcPr marL="30996" marR="30996" marT="8570" marB="8570" anchor="ctr"/>
                </a:tc>
                <a:extLst>
                  <a:ext uri="{0D108BD9-81ED-4DB2-BD59-A6C34878D82A}">
                    <a16:rowId xmlns:a16="http://schemas.microsoft.com/office/drawing/2014/main" val="106645333"/>
                  </a:ext>
                </a:extLst>
              </a:tr>
              <a:tr h="6210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   </a:t>
                      </a:r>
                      <a:r>
                        <a:rPr lang="en-US" altLang="ko-KR" sz="1500" b="1" dirty="0">
                          <a:latin typeface="타이포_팩토리 L" panose="02020503020101020101" pitchFamily="18" charset="-127"/>
                          <a:ea typeface="타이포_팩토리 B" panose="02020503020101020101"/>
                        </a:rPr>
                        <a:t>H/W</a:t>
                      </a:r>
                      <a:endParaRPr lang="ko-KR" altLang="en-US" sz="1500" b="1" dirty="0">
                        <a:latin typeface="타이포_팩토리 L" panose="02020503020101020101" pitchFamily="18" charset="-127"/>
                        <a:ea typeface="타이포_팩토리 B" panose="020205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내의 온도 측정</a:t>
                      </a:r>
                    </a:p>
                  </a:txBody>
                  <a:tcPr marL="30996" marR="30996" marT="8570" marB="8570" anchor="ctr"/>
                </a:tc>
                <a:tc>
                  <a:txBody>
                    <a:bodyPr/>
                    <a:lstStyle/>
                    <a:p>
                      <a:pPr marL="285750" marR="0" indent="-198438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내의 온도를 측정한다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30996" marR="30996" marT="8570" marB="8570" anchor="ctr"/>
                </a:tc>
                <a:extLst>
                  <a:ext uri="{0D108BD9-81ED-4DB2-BD59-A6C34878D82A}">
                    <a16:rowId xmlns:a16="http://schemas.microsoft.com/office/drawing/2014/main" val="3045276802"/>
                  </a:ext>
                </a:extLst>
              </a:tr>
              <a:tr h="621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내의 습도 측정</a:t>
                      </a:r>
                    </a:p>
                  </a:txBody>
                  <a:tcPr marL="30996" marR="30996" marT="8570" marB="8570" anchor="ctr"/>
                </a:tc>
                <a:tc>
                  <a:txBody>
                    <a:bodyPr/>
                    <a:lstStyle/>
                    <a:p>
                      <a:pPr marL="285750" marR="0" lvl="0" indent="-198438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내의 습도를 측정한다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30996" marR="30996" marT="8570" marB="8570" anchor="ctr"/>
                </a:tc>
                <a:extLst>
                  <a:ext uri="{0D108BD9-81ED-4DB2-BD59-A6C34878D82A}">
                    <a16:rowId xmlns:a16="http://schemas.microsoft.com/office/drawing/2014/main" val="3937225539"/>
                  </a:ext>
                </a:extLst>
              </a:tr>
              <a:tr h="6210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위치 측정</a:t>
                      </a:r>
                    </a:p>
                  </a:txBody>
                  <a:tcPr marL="30996" marR="30996" marT="8570" marB="8570" anchor="ctr"/>
                </a:tc>
                <a:tc>
                  <a:txBody>
                    <a:bodyPr/>
                    <a:lstStyle/>
                    <a:p>
                      <a:pPr marL="285750" marR="0" lvl="0" indent="-198438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컨테이너의 위치를 측정한다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30996" marR="30996" marT="8570" marB="8570" anchor="ctr"/>
                </a:tc>
                <a:extLst>
                  <a:ext uri="{0D108BD9-81ED-4DB2-BD59-A6C34878D82A}">
                    <a16:rowId xmlns:a16="http://schemas.microsoft.com/office/drawing/2014/main" val="537132957"/>
                  </a:ext>
                </a:extLst>
              </a:tr>
              <a:tr h="621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컨테이너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온습도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내려주기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30996" marR="30996" marT="8570" marB="8570" anchor="ctr"/>
                </a:tc>
                <a:tc>
                  <a:txBody>
                    <a:bodyPr/>
                    <a:lstStyle/>
                    <a:p>
                      <a:pPr marL="285750" marR="0" lvl="0" indent="-198438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저전력 냉방기를 통하여 컨테이너 내의 온습도를 내려줄 수 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타이포_팩토리 L" panose="02020503020101020101" pitchFamily="18" charset="-127"/>
                          <a:ea typeface="타이포_팩토리 L" panose="0202050302010102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타이포_팩토리 L" panose="02020503020101020101" pitchFamily="18" charset="-127"/>
                        <a:ea typeface="타이포_팩토리 L" panose="02020503020101020101" pitchFamily="18" charset="-127"/>
                      </a:endParaRPr>
                    </a:p>
                  </a:txBody>
                  <a:tcPr marL="30996" marR="30996" marT="8570" marB="8570" anchor="ctr"/>
                </a:tc>
                <a:extLst>
                  <a:ext uri="{0D108BD9-81ED-4DB2-BD59-A6C34878D82A}">
                    <a16:rowId xmlns:a16="http://schemas.microsoft.com/office/drawing/2014/main" val="1217511318"/>
                  </a:ext>
                </a:extLst>
              </a:tr>
            </a:tbl>
          </a:graphicData>
        </a:graphic>
      </p:graphicFrame>
      <p:sp>
        <p:nvSpPr>
          <p:cNvPr id="29" name="Rect 0">
            <a:extLst>
              <a:ext uri="{FF2B5EF4-FFF2-40B4-BE49-F238E27FC236}">
                <a16:creationId xmlns:a16="http://schemas.microsoft.com/office/drawing/2014/main" id="{41DAC989-2D44-441A-AE43-CCC316E4B55E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SW,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HW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89910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ko-KR" altLang="en-US" sz="1700" dirty="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유즈케이스</a:t>
            </a:r>
            <a:endParaRPr kumimoji="0" lang="ko-KR" altLang="en-US" sz="17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바닥글 개체 틀 11">
            <a:extLst>
              <a:ext uri="{FF2B5EF4-FFF2-40B4-BE49-F238E27FC236}">
                <a16:creationId xmlns:a16="http://schemas.microsoft.com/office/drawing/2014/main" id="{B7E83FBF-F250-4917-9FC5-37D171D7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BBB5F0-069D-4A5E-A0B0-5A4DC9587378}"/>
              </a:ext>
            </a:extLst>
          </p:cNvPr>
          <p:cNvSpPr/>
          <p:nvPr/>
        </p:nvSpPr>
        <p:spPr>
          <a:xfrm>
            <a:off x="791580" y="6228568"/>
            <a:ext cx="756084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4AE6241-16A7-4DF8-94A1-D980F38BE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50" y="2040242"/>
            <a:ext cx="4562189" cy="4320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86D209-D85C-4976-884A-DC16F71E7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1916832"/>
            <a:ext cx="3773438" cy="4536503"/>
          </a:xfrm>
          <a:prstGeom prst="rect">
            <a:avLst/>
          </a:prstGeom>
        </p:spPr>
      </p:pic>
      <p:sp>
        <p:nvSpPr>
          <p:cNvPr id="17" name="Rect 0">
            <a:extLst>
              <a:ext uri="{FF2B5EF4-FFF2-40B4-BE49-F238E27FC236}">
                <a16:creationId xmlns:a16="http://schemas.microsoft.com/office/drawing/2014/main" id="{CDDEBE7B-CC75-43BC-B974-BDE8AFC8EB08}"/>
              </a:ext>
            </a:extLst>
          </p:cNvPr>
          <p:cNvSpPr txBox="1">
            <a:spLocks/>
          </p:cNvSpPr>
          <p:nvPr/>
        </p:nvSpPr>
        <p:spPr>
          <a:xfrm>
            <a:off x="369851" y="1363578"/>
            <a:ext cx="5786325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Font typeface="Segoe UI Symbol" panose="020B0502040204020203" pitchFamily="34" charset="0"/>
              <a:buChar char="▶"/>
            </a:pP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컨테이너 등록 및 관리</a:t>
            </a:r>
            <a:r>
              <a:rPr lang="en-US" altLang="ko-KR" sz="2000" b="1" spc="-80" dirty="0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ko-KR" altLang="en-US" sz="2000" b="1" spc="-80" dirty="0" err="1">
                <a:solidFill>
                  <a:srgbClr val="000000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유즈케이스</a:t>
            </a:r>
            <a:endParaRPr lang="ko-KR" altLang="en-US" sz="2000" b="1" spc="-80" dirty="0">
              <a:solidFill>
                <a:srgbClr val="000000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5AE0E-2343-4B64-8078-2141912FAFB7}"/>
              </a:ext>
            </a:extLst>
          </p:cNvPr>
          <p:cNvSpPr txBox="1"/>
          <p:nvPr/>
        </p:nvSpPr>
        <p:spPr>
          <a:xfrm>
            <a:off x="2080084" y="2766723"/>
            <a:ext cx="2088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사용자가 컨테이너 등록하면 블록체인 </a:t>
            </a:r>
            <a:r>
              <a:rPr lang="en-US" altLang="ko-KR" sz="11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DB</a:t>
            </a:r>
            <a:r>
              <a:rPr lang="ko-KR" altLang="en-US" sz="11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에 보관</a:t>
            </a:r>
            <a:endParaRPr lang="en-US" sz="11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077326-30EC-4F94-81F2-D26242D68D5F}"/>
              </a:ext>
            </a:extLst>
          </p:cNvPr>
          <p:cNvSpPr txBox="1"/>
          <p:nvPr/>
        </p:nvSpPr>
        <p:spPr>
          <a:xfrm>
            <a:off x="899592" y="4553333"/>
            <a:ext cx="1980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사용자가 웹에 컨테이너를 검색하면 블록체인에서 해당 정보 꺼내 와서 출력</a:t>
            </a:r>
            <a:endParaRPr lang="en-US" sz="11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971E4F-E467-4D3E-A1DC-AC35804A5D74}"/>
              </a:ext>
            </a:extLst>
          </p:cNvPr>
          <p:cNvSpPr txBox="1"/>
          <p:nvPr/>
        </p:nvSpPr>
        <p:spPr>
          <a:xfrm>
            <a:off x="2134090" y="5911656"/>
            <a:ext cx="1980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아두이노가</a:t>
            </a:r>
            <a:r>
              <a:rPr lang="ko-KR" altLang="en-US" sz="11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 컨테이너 실시간 정보 전달 및 관리</a:t>
            </a:r>
            <a:endParaRPr lang="en-US" sz="11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| </a:t>
            </a:r>
            <a:r>
              <a:rPr lang="ko-KR" altLang="en-US" sz="17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서비스 구성도</a:t>
            </a:r>
            <a:r>
              <a:rPr lang="en-US" altLang="ko-KR" sz="10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+mj-cs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- </a:t>
            </a:r>
            <a:r>
              <a:rPr lang="ko-KR" altLang="en-US" sz="1000">
                <a:solidFill>
                  <a:schemeClr val="bg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팩토리 B" panose="02020503020101020101" pitchFamily="18" charset="-127"/>
              <a:ea typeface="타이포_팩토리 B" panose="02020503020101020101" pitchFamily="18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694601-E98F-4A3E-8D4D-66F1C4B07677}"/>
              </a:ext>
            </a:extLst>
          </p:cNvPr>
          <p:cNvSpPr/>
          <p:nvPr/>
        </p:nvSpPr>
        <p:spPr>
          <a:xfrm>
            <a:off x="4646437" y="2097464"/>
            <a:ext cx="414278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err="1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아두이노</a:t>
            </a:r>
            <a:r>
              <a:rPr lang="ko-KR" altLang="en-US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 센서를 통해 컨테이너 내부 </a:t>
            </a:r>
            <a:endParaRPr lang="en-US" altLang="ko-KR" dirty="0">
              <a:solidFill>
                <a:srgbClr val="000000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상태 측정 및 관리</a:t>
            </a:r>
            <a:endParaRPr lang="en-US" altLang="ko-KR" dirty="0">
              <a:solidFill>
                <a:srgbClr val="000000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endParaRPr lang="ko-KR" altLang="en-US" dirty="0">
              <a:solidFill>
                <a:srgbClr val="000000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2) </a:t>
            </a:r>
            <a:r>
              <a:rPr lang="ko-KR" altLang="en-US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센서 값을 서버를 통해 </a:t>
            </a:r>
            <a:r>
              <a:rPr lang="en-US" altLang="ko-KR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database</a:t>
            </a:r>
            <a:r>
              <a:rPr lang="ko-KR" altLang="en-US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에 </a:t>
            </a:r>
            <a:endParaRPr lang="en-US" altLang="ko-KR" dirty="0">
              <a:solidFill>
                <a:srgbClr val="000000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저장 및 관리</a:t>
            </a:r>
            <a:endParaRPr lang="en-US" altLang="ko-KR" dirty="0">
              <a:solidFill>
                <a:srgbClr val="000000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endParaRPr lang="en-US" altLang="ko-KR" dirty="0">
              <a:solidFill>
                <a:srgbClr val="000000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3) </a:t>
            </a:r>
            <a:r>
              <a:rPr lang="ko-KR" altLang="en-US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블록체인 기술을 활용하여 컨테이너 </a:t>
            </a:r>
            <a:endParaRPr lang="en-US" altLang="ko-KR" dirty="0">
              <a:solidFill>
                <a:srgbClr val="000000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다량의 정보 관리</a:t>
            </a:r>
            <a:endParaRPr lang="en-US" altLang="ko-KR" dirty="0">
              <a:solidFill>
                <a:srgbClr val="000000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endParaRPr lang="ko-KR" altLang="en-US" dirty="0">
              <a:solidFill>
                <a:srgbClr val="000000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4) web</a:t>
            </a:r>
            <a:r>
              <a:rPr lang="ko-KR" altLang="en-US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을 통해서 관리자의 화면에서 </a:t>
            </a:r>
            <a:endParaRPr lang="en-US" altLang="ko-KR" dirty="0">
              <a:solidFill>
                <a:srgbClr val="000000"/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컨테이너의 정보 확인</a:t>
            </a:r>
            <a:endParaRPr lang="ko-KR" altLang="en-US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435EC2-BB8F-4E48-9AB3-BE8DC0043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58" y="1633474"/>
            <a:ext cx="3672408" cy="41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1742</Words>
  <Application>Microsoft Office PowerPoint</Application>
  <PresentationFormat>화면 슬라이드 쇼(4:3)</PresentationFormat>
  <Paragraphs>455</Paragraphs>
  <Slides>33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Wingdings</vt:lpstr>
      <vt:lpstr>타이포_팩토리 EB</vt:lpstr>
      <vt:lpstr>타이포_팩토리 L</vt:lpstr>
      <vt:lpstr>맑은 고딕</vt:lpstr>
      <vt:lpstr>Segoe UI Symbol</vt:lpstr>
      <vt:lpstr>Arial</vt:lpstr>
      <vt:lpstr>타이포_팩토리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김현아</cp:lastModifiedBy>
  <cp:revision>317</cp:revision>
  <dcterms:created xsi:type="dcterms:W3CDTF">2014-04-16T00:55:54Z</dcterms:created>
  <dcterms:modified xsi:type="dcterms:W3CDTF">2020-09-13T03:30:35Z</dcterms:modified>
</cp:coreProperties>
</file>